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7"/>
  </p:notesMasterIdLst>
  <p:sldIdLst>
    <p:sldId id="256" r:id="rId2"/>
    <p:sldId id="257" r:id="rId3"/>
    <p:sldId id="293" r:id="rId4"/>
    <p:sldId id="297" r:id="rId5"/>
    <p:sldId id="298" r:id="rId6"/>
    <p:sldId id="301" r:id="rId7"/>
    <p:sldId id="299" r:id="rId8"/>
    <p:sldId id="258" r:id="rId9"/>
    <p:sldId id="259" r:id="rId10"/>
    <p:sldId id="260" r:id="rId11"/>
    <p:sldId id="261" r:id="rId12"/>
    <p:sldId id="263" r:id="rId13"/>
    <p:sldId id="269" r:id="rId14"/>
    <p:sldId id="264" r:id="rId15"/>
    <p:sldId id="265" r:id="rId16"/>
    <p:sldId id="266" r:id="rId17"/>
    <p:sldId id="267" r:id="rId18"/>
    <p:sldId id="279" r:id="rId19"/>
    <p:sldId id="268" r:id="rId20"/>
    <p:sldId id="270" r:id="rId21"/>
    <p:sldId id="274" r:id="rId22"/>
    <p:sldId id="276" r:id="rId23"/>
    <p:sldId id="282" r:id="rId24"/>
    <p:sldId id="277" r:id="rId25"/>
    <p:sldId id="278" r:id="rId26"/>
    <p:sldId id="272" r:id="rId27"/>
    <p:sldId id="273" r:id="rId28"/>
    <p:sldId id="280" r:id="rId29"/>
    <p:sldId id="275" r:id="rId30"/>
    <p:sldId id="281" r:id="rId31"/>
    <p:sldId id="271" r:id="rId32"/>
    <p:sldId id="283" r:id="rId33"/>
    <p:sldId id="284" r:id="rId34"/>
    <p:sldId id="286" r:id="rId35"/>
    <p:sldId id="285" r:id="rId36"/>
    <p:sldId id="287" r:id="rId37"/>
    <p:sldId id="294" r:id="rId38"/>
    <p:sldId id="295" r:id="rId39"/>
    <p:sldId id="289" r:id="rId40"/>
    <p:sldId id="290" r:id="rId41"/>
    <p:sldId id="288" r:id="rId42"/>
    <p:sldId id="292" r:id="rId43"/>
    <p:sldId id="291" r:id="rId44"/>
    <p:sldId id="300" r:id="rId45"/>
    <p:sldId id="296"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664" autoAdjust="0"/>
  </p:normalViewPr>
  <p:slideViewPr>
    <p:cSldViewPr snapToGrid="0" snapToObjects="1">
      <p:cViewPr>
        <p:scale>
          <a:sx n="125" d="100"/>
          <a:sy n="125" d="100"/>
        </p:scale>
        <p:origin x="-1016" y="-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953C02-E64C-E444-87AC-3A0295BFBA77}" type="datetimeFigureOut">
              <a:rPr lang="en-US" smtClean="0"/>
              <a:t>23/03/16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7141B6-B135-3046-A2A3-CD9B96548D14}" type="slidenum">
              <a:rPr lang="en-US" smtClean="0"/>
              <a:t>‹#›</a:t>
            </a:fld>
            <a:endParaRPr lang="en-US"/>
          </a:p>
        </p:txBody>
      </p:sp>
    </p:spTree>
    <p:extLst>
      <p:ext uri="{BB962C8B-B14F-4D97-AF65-F5344CB8AC3E}">
        <p14:creationId xmlns:p14="http://schemas.microsoft.com/office/powerpoint/2010/main" val="250668656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2</a:t>
            </a:fld>
            <a:endParaRPr lang="en-US"/>
          </a:p>
        </p:txBody>
      </p:sp>
    </p:spTree>
    <p:extLst>
      <p:ext uri="{BB962C8B-B14F-4D97-AF65-F5344CB8AC3E}">
        <p14:creationId xmlns:p14="http://schemas.microsoft.com/office/powerpoint/2010/main" val="1162034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a:t>
            </a:r>
            <a:r>
              <a:rPr lang="en-US" baseline="0" dirty="0" smtClean="0"/>
              <a:t> the expected amount of genetic sharing IBD for each set of relatives. From this we can work out what proportion of the phenotypic correlation is due to genetic sharing by solving some simple simultaneous equations.</a:t>
            </a:r>
          </a:p>
          <a:p>
            <a:endParaRPr lang="en-US" baseline="0" dirty="0" smtClean="0"/>
          </a:p>
          <a:p>
            <a:r>
              <a:rPr lang="en-US" baseline="0" dirty="0" smtClean="0"/>
              <a:t>Note: assume the same amount of common environmental variation in </a:t>
            </a:r>
            <a:r>
              <a:rPr lang="en-US" baseline="0" dirty="0" err="1" smtClean="0"/>
              <a:t>mz</a:t>
            </a:r>
            <a:r>
              <a:rPr lang="en-US" baseline="0" dirty="0" smtClean="0"/>
              <a:t> and </a:t>
            </a:r>
            <a:r>
              <a:rPr lang="en-US" baseline="0" dirty="0" err="1" smtClean="0"/>
              <a:t>dz</a:t>
            </a:r>
            <a:r>
              <a:rPr lang="en-US" baseline="0" dirty="0" smtClean="0"/>
              <a:t>, but different amount of common environment shared between cousins</a:t>
            </a:r>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15</a:t>
            </a:fld>
            <a:endParaRPr lang="en-US"/>
          </a:p>
        </p:txBody>
      </p:sp>
    </p:spTree>
    <p:extLst>
      <p:ext uri="{BB962C8B-B14F-4D97-AF65-F5344CB8AC3E}">
        <p14:creationId xmlns:p14="http://schemas.microsoft.com/office/powerpoint/2010/main" val="202056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we use any amount of relatedness to make our estimate?</a:t>
            </a:r>
          </a:p>
          <a:p>
            <a:endParaRPr lang="en-US" baseline="0" dirty="0" smtClean="0"/>
          </a:p>
          <a:p>
            <a:r>
              <a:rPr lang="en-US" baseline="0" dirty="0" smtClean="0"/>
              <a:t>Lots of information in pedigrees – and individuals who are not in the same family are informative too – they should have low genetic sharing and low correlation</a:t>
            </a:r>
          </a:p>
        </p:txBody>
      </p:sp>
      <p:sp>
        <p:nvSpPr>
          <p:cNvPr id="4" name="Slide Number Placeholder 3"/>
          <p:cNvSpPr>
            <a:spLocks noGrp="1"/>
          </p:cNvSpPr>
          <p:nvPr>
            <p:ph type="sldNum" sz="quarter" idx="10"/>
          </p:nvPr>
        </p:nvSpPr>
        <p:spPr/>
        <p:txBody>
          <a:bodyPr/>
          <a:lstStyle/>
          <a:p>
            <a:fld id="{AF7141B6-B135-3046-A2A3-CD9B96548D14}" type="slidenum">
              <a:rPr lang="en-US" smtClean="0"/>
              <a:t>16</a:t>
            </a:fld>
            <a:endParaRPr lang="en-US"/>
          </a:p>
        </p:txBody>
      </p:sp>
    </p:spTree>
    <p:extLst>
      <p:ext uri="{BB962C8B-B14F-4D97-AF65-F5344CB8AC3E}">
        <p14:creationId xmlns:p14="http://schemas.microsoft.com/office/powerpoint/2010/main" val="4051808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Estimate how genetically similar they are (e.g. relatedness coefficient value)</a:t>
            </a:r>
          </a:p>
          <a:p>
            <a:r>
              <a:rPr lang="en-US" dirty="0" smtClean="0"/>
              <a:t>Calculate how phenotypically similar they are</a:t>
            </a:r>
          </a:p>
          <a:p>
            <a:r>
              <a:rPr lang="en-US" dirty="0" smtClean="0"/>
              <a:t>Now we have two vectors of length n</a:t>
            </a:r>
            <a:r>
              <a:rPr lang="en-US" baseline="30000" dirty="0" smtClean="0"/>
              <a:t>2</a:t>
            </a:r>
            <a:r>
              <a:rPr lang="en-US" dirty="0" smtClean="0"/>
              <a:t>/2</a:t>
            </a:r>
          </a:p>
          <a:p>
            <a:r>
              <a:rPr lang="en-US" dirty="0" smtClean="0"/>
              <a:t>Perform regression</a:t>
            </a:r>
          </a:p>
          <a:p>
            <a:endParaRPr lang="en-US" dirty="0" smtClean="0"/>
          </a:p>
          <a:p>
            <a:r>
              <a:rPr lang="en-US" dirty="0" smtClean="0"/>
              <a:t>Intercept corresponds to phenotypic correlation</a:t>
            </a:r>
          </a:p>
          <a:p>
            <a:r>
              <a:rPr lang="en-US" dirty="0" smtClean="0"/>
              <a:t>Slope corresponds to genetic</a:t>
            </a:r>
            <a:r>
              <a:rPr lang="en-US" baseline="0" dirty="0" smtClean="0"/>
              <a:t> variance</a:t>
            </a:r>
          </a:p>
          <a:p>
            <a:endParaRPr lang="en-US" baseline="0" dirty="0" smtClean="0"/>
          </a:p>
          <a:p>
            <a:r>
              <a:rPr lang="en-US" baseline="0" dirty="0" smtClean="0"/>
              <a:t>This is pretty underpowered but it illustrates the general idea</a:t>
            </a:r>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17</a:t>
            </a:fld>
            <a:endParaRPr lang="en-US"/>
          </a:p>
        </p:txBody>
      </p:sp>
    </p:spTree>
    <p:extLst>
      <p:ext uri="{BB962C8B-B14F-4D97-AF65-F5344CB8AC3E}">
        <p14:creationId xmlns:p14="http://schemas.microsoft.com/office/powerpoint/2010/main" val="3393989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common environmental variance</a:t>
            </a:r>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18</a:t>
            </a:fld>
            <a:endParaRPr lang="en-US"/>
          </a:p>
        </p:txBody>
      </p:sp>
    </p:spTree>
    <p:extLst>
      <p:ext uri="{BB962C8B-B14F-4D97-AF65-F5344CB8AC3E}">
        <p14:creationId xmlns:p14="http://schemas.microsoft.com/office/powerpoint/2010/main" val="224504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Trying to explain</a:t>
            </a:r>
            <a:r>
              <a:rPr lang="en-US" baseline="0" dirty="0" smtClean="0"/>
              <a:t> as much phenotypic covariance as possible using the genetic covariance</a:t>
            </a:r>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19</a:t>
            </a:fld>
            <a:endParaRPr lang="en-US"/>
          </a:p>
        </p:txBody>
      </p:sp>
    </p:spTree>
    <p:extLst>
      <p:ext uri="{BB962C8B-B14F-4D97-AF65-F5344CB8AC3E}">
        <p14:creationId xmlns:p14="http://schemas.microsoft.com/office/powerpoint/2010/main" val="1462520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p>
          <a:p>
            <a:pPr marL="228600" indent="-228600">
              <a:buAutoNum type="arabicPeriod"/>
            </a:pPr>
            <a:r>
              <a:rPr lang="en-US" baseline="0" dirty="0" smtClean="0"/>
              <a:t>Higher heritability often observed in better environments</a:t>
            </a:r>
          </a:p>
          <a:p>
            <a:pPr marL="228600" indent="-228600">
              <a:buAutoNum type="arabicPeriod"/>
            </a:pPr>
            <a:r>
              <a:rPr lang="en-US" baseline="0" dirty="0" smtClean="0"/>
              <a:t>Lower heritability for traits associated with fitness</a:t>
            </a:r>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20</a:t>
            </a:fld>
            <a:endParaRPr lang="en-US"/>
          </a:p>
        </p:txBody>
      </p:sp>
    </p:spTree>
    <p:extLst>
      <p:ext uri="{BB962C8B-B14F-4D97-AF65-F5344CB8AC3E}">
        <p14:creationId xmlns:p14="http://schemas.microsoft.com/office/powerpoint/2010/main" val="848957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it turns out that a founder from family 1 is actually a cousin to a founder from family 2 then there are a lot of incorrect 0s!</a:t>
            </a:r>
          </a:p>
          <a:p>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21</a:t>
            </a:fld>
            <a:endParaRPr lang="en-US"/>
          </a:p>
        </p:txBody>
      </p:sp>
    </p:spTree>
    <p:extLst>
      <p:ext uri="{BB962C8B-B14F-4D97-AF65-F5344CB8AC3E}">
        <p14:creationId xmlns:p14="http://schemas.microsoft.com/office/powerpoint/2010/main" val="468848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we just find out how genetically</a:t>
            </a:r>
            <a:r>
              <a:rPr lang="en-US" baseline="0" dirty="0" smtClean="0"/>
              <a:t> similar people directly are without having to resort to a curated pedigree?</a:t>
            </a:r>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22</a:t>
            </a:fld>
            <a:endParaRPr lang="en-US"/>
          </a:p>
        </p:txBody>
      </p:sp>
    </p:spTree>
    <p:extLst>
      <p:ext uri="{BB962C8B-B14F-4D97-AF65-F5344CB8AC3E}">
        <p14:creationId xmlns:p14="http://schemas.microsoft.com/office/powerpoint/2010/main" val="2864043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1:</a:t>
            </a:r>
            <a:r>
              <a:rPr lang="en-US" baseline="0" dirty="0" smtClean="0"/>
              <a:t> Why </a:t>
            </a:r>
            <a:r>
              <a:rPr lang="en-US" baseline="0" dirty="0" err="1" smtClean="0"/>
              <a:t>normalise</a:t>
            </a:r>
            <a:r>
              <a:rPr lang="en-US" baseline="0" dirty="0" smtClean="0"/>
              <a:t>?</a:t>
            </a:r>
          </a:p>
          <a:p>
            <a:endParaRPr lang="en-US" baseline="0" dirty="0" smtClean="0"/>
          </a:p>
          <a:p>
            <a:r>
              <a:rPr lang="en-US" baseline="0" dirty="0" smtClean="0"/>
              <a:t>Imagine a SNP with low MAF – lots of people with 0 genotype, more likely to have high sharing by chance: low variance = low contribution to genomic sharing</a:t>
            </a:r>
          </a:p>
          <a:p>
            <a:r>
              <a:rPr lang="en-US" baseline="0" dirty="0" smtClean="0"/>
              <a:t>Compare to a SNP with intermediate MAF – more likely to be lower sharing because more possible combinations: high variance = high contribution to genomic sharing</a:t>
            </a:r>
          </a:p>
          <a:p>
            <a:r>
              <a:rPr lang="en-US" baseline="0" dirty="0" smtClean="0"/>
              <a:t>By </a:t>
            </a:r>
            <a:r>
              <a:rPr lang="en-US" baseline="0" dirty="0" err="1" smtClean="0"/>
              <a:t>normalising</a:t>
            </a:r>
            <a:r>
              <a:rPr lang="en-US" baseline="0" dirty="0" smtClean="0"/>
              <a:t> we are making equal contribution for all SNPs</a:t>
            </a:r>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24</a:t>
            </a:fld>
            <a:endParaRPr lang="en-US"/>
          </a:p>
        </p:txBody>
      </p:sp>
    </p:spTree>
    <p:extLst>
      <p:ext uri="{BB962C8B-B14F-4D97-AF65-F5344CB8AC3E}">
        <p14:creationId xmlns:p14="http://schemas.microsoft.com/office/powerpoint/2010/main" val="3814704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big operation. It is making an n x n matrix, and for each cell in that matrix they had to do N sums</a:t>
            </a:r>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25</a:t>
            </a:fld>
            <a:endParaRPr lang="en-US"/>
          </a:p>
        </p:txBody>
      </p:sp>
    </p:spTree>
    <p:extLst>
      <p:ext uri="{BB962C8B-B14F-4D97-AF65-F5344CB8AC3E}">
        <p14:creationId xmlns:p14="http://schemas.microsoft.com/office/powerpoint/2010/main" val="77535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talk is going to eventually be about trying to understand what role, if any those SNPs below the significance threshold play</a:t>
            </a:r>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3</a:t>
            </a:fld>
            <a:endParaRPr lang="en-US"/>
          </a:p>
        </p:txBody>
      </p:sp>
    </p:spTree>
    <p:extLst>
      <p:ext uri="{BB962C8B-B14F-4D97-AF65-F5344CB8AC3E}">
        <p14:creationId xmlns:p14="http://schemas.microsoft.com/office/powerpoint/2010/main" val="3309393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26</a:t>
            </a:fld>
            <a:endParaRPr lang="en-US"/>
          </a:p>
        </p:txBody>
      </p:sp>
    </p:spTree>
    <p:extLst>
      <p:ext uri="{BB962C8B-B14F-4D97-AF65-F5344CB8AC3E}">
        <p14:creationId xmlns:p14="http://schemas.microsoft.com/office/powerpoint/2010/main" val="1462520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Higher precision with closer relationships</a:t>
            </a:r>
          </a:p>
          <a:p>
            <a:pPr marL="228600" indent="-228600">
              <a:buAutoNum type="arabicPeriod"/>
            </a:pPr>
            <a:r>
              <a:rPr lang="en-US" dirty="0" smtClean="0"/>
              <a:t>Higher precision when using actual</a:t>
            </a:r>
            <a:r>
              <a:rPr lang="en-US" baseline="0" dirty="0" smtClean="0"/>
              <a:t> amount of genetic sharing compared to expected amount</a:t>
            </a:r>
          </a:p>
          <a:p>
            <a:pPr marL="228600" indent="-228600">
              <a:buAutoNum type="arabicPeriod"/>
            </a:pPr>
            <a:r>
              <a:rPr lang="en-US" baseline="0" dirty="0" smtClean="0"/>
              <a:t>Higher precision when pedigree is more complete</a:t>
            </a:r>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27</a:t>
            </a:fld>
            <a:endParaRPr lang="en-US"/>
          </a:p>
        </p:txBody>
      </p:sp>
    </p:spTree>
    <p:extLst>
      <p:ext uri="{BB962C8B-B14F-4D97-AF65-F5344CB8AC3E}">
        <p14:creationId xmlns:p14="http://schemas.microsoft.com/office/powerpoint/2010/main" val="739810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higher chance of new or recent mutations having arisen on old haplotypes when comparing individuals who are more unrelated</a:t>
            </a:r>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31</a:t>
            </a:fld>
            <a:endParaRPr lang="en-US"/>
          </a:p>
        </p:txBody>
      </p:sp>
    </p:spTree>
    <p:extLst>
      <p:ext uri="{BB962C8B-B14F-4D97-AF65-F5344CB8AC3E}">
        <p14:creationId xmlns:p14="http://schemas.microsoft.com/office/powerpoint/2010/main" val="821187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IBD segments, only need a few SNPs to capture all the variation</a:t>
            </a:r>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32</a:t>
            </a:fld>
            <a:endParaRPr lang="en-US"/>
          </a:p>
        </p:txBody>
      </p:sp>
    </p:spTree>
    <p:extLst>
      <p:ext uri="{BB962C8B-B14F-4D97-AF65-F5344CB8AC3E}">
        <p14:creationId xmlns:p14="http://schemas.microsoft.com/office/powerpoint/2010/main" val="3586245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Smaller segments of IBD</a:t>
            </a:r>
          </a:p>
          <a:p>
            <a:r>
              <a:rPr lang="en-US" dirty="0" smtClean="0"/>
              <a:t>If</a:t>
            </a:r>
            <a:r>
              <a:rPr lang="en-US" baseline="0" dirty="0" smtClean="0"/>
              <a:t> the causal variant is far from the closest tag SNP then its variance will not be captured</a:t>
            </a:r>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33</a:t>
            </a:fld>
            <a:endParaRPr lang="en-US"/>
          </a:p>
        </p:txBody>
      </p:sp>
    </p:spTree>
    <p:extLst>
      <p:ext uri="{BB962C8B-B14F-4D97-AF65-F5344CB8AC3E}">
        <p14:creationId xmlns:p14="http://schemas.microsoft.com/office/powerpoint/2010/main" val="3877212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Sequencing required if we</a:t>
            </a:r>
            <a:r>
              <a:rPr lang="en-US" baseline="0" dirty="0" smtClean="0"/>
              <a:t> want best prediction accuracy</a:t>
            </a:r>
            <a:r>
              <a:rPr lang="en-US" dirty="0" smtClean="0"/>
              <a:t>?</a:t>
            </a:r>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35</a:t>
            </a:fld>
            <a:endParaRPr lang="en-US"/>
          </a:p>
        </p:txBody>
      </p:sp>
    </p:spTree>
    <p:extLst>
      <p:ext uri="{BB962C8B-B14F-4D97-AF65-F5344CB8AC3E}">
        <p14:creationId xmlns:p14="http://schemas.microsoft.com/office/powerpoint/2010/main" val="3081922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Either</a:t>
            </a:r>
            <a:r>
              <a:rPr lang="en-US" baseline="0" dirty="0" smtClean="0"/>
              <a:t> SNP chips are capturing less of the causal variants in trait B (e.g. rare variants, under selection)</a:t>
            </a:r>
          </a:p>
          <a:p>
            <a:r>
              <a:rPr lang="en-US" baseline="0" dirty="0" smtClean="0"/>
              <a:t>Or there was some confounding in the twin study heritability estimate for trait B</a:t>
            </a:r>
          </a:p>
          <a:p>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36</a:t>
            </a:fld>
            <a:endParaRPr lang="en-US"/>
          </a:p>
        </p:txBody>
      </p:sp>
    </p:spTree>
    <p:extLst>
      <p:ext uri="{BB962C8B-B14F-4D97-AF65-F5344CB8AC3E}">
        <p14:creationId xmlns:p14="http://schemas.microsoft.com/office/powerpoint/2010/main" val="3793973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mixed model assumes phenotypes are continuous</a:t>
            </a:r>
          </a:p>
          <a:p>
            <a:r>
              <a:rPr lang="en-GB" dirty="0" smtClean="0"/>
              <a:t>	clearly not true for binary outcomes, as individuals either cases (1) or controls (0)</a:t>
            </a:r>
          </a:p>
          <a:p>
            <a:endParaRPr lang="en-GB" dirty="0" smtClean="0"/>
          </a:p>
          <a:p>
            <a:r>
              <a:rPr lang="en-GB" dirty="0" smtClean="0"/>
              <a:t>We could just ignore this and assume we are measuring a continuous variable “very badly”</a:t>
            </a:r>
          </a:p>
          <a:p>
            <a:r>
              <a:rPr lang="en-GB" dirty="0" smtClean="0"/>
              <a:t>	but then the extent of measurement error depends on the trait prevalence</a:t>
            </a:r>
          </a:p>
          <a:p>
            <a:endParaRPr lang="en-GB" dirty="0" smtClean="0"/>
          </a:p>
          <a:p>
            <a:r>
              <a:rPr lang="en-GB" dirty="0" smtClean="0"/>
              <a:t>e.g., human height fits well a normal distribution </a:t>
            </a:r>
          </a:p>
          <a:p>
            <a:r>
              <a:rPr lang="en-GB" dirty="0" smtClean="0"/>
              <a:t>	but suppose we could only measure height to the nearest metre</a:t>
            </a:r>
          </a:p>
          <a:p>
            <a:endParaRPr lang="en-US" dirty="0" smtClean="0"/>
          </a:p>
          <a:p>
            <a:r>
              <a:rPr lang="en-GB" dirty="0" smtClean="0"/>
              <a:t>We could still estimate the heritability</a:t>
            </a:r>
          </a:p>
          <a:p>
            <a:r>
              <a:rPr lang="en-GB" dirty="0" smtClean="0"/>
              <a:t>	but the measurement error would be treated as environmental noise =&gt; lower h</a:t>
            </a:r>
            <a:r>
              <a:rPr lang="en-GB" baseline="30000" dirty="0" smtClean="0"/>
              <a:t>2</a:t>
            </a:r>
          </a:p>
          <a:p>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37</a:t>
            </a:fld>
            <a:endParaRPr lang="en-US"/>
          </a:p>
        </p:txBody>
      </p:sp>
    </p:spTree>
    <p:extLst>
      <p:ext uri="{BB962C8B-B14F-4D97-AF65-F5344CB8AC3E}">
        <p14:creationId xmlns:p14="http://schemas.microsoft.com/office/powerpoint/2010/main" val="4245289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 what will happen if</a:t>
            </a:r>
            <a:r>
              <a:rPr lang="en-US" baseline="0" dirty="0" smtClean="0"/>
              <a:t> cases and controls are genotyped separately??</a:t>
            </a:r>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38</a:t>
            </a:fld>
            <a:endParaRPr lang="en-US"/>
          </a:p>
        </p:txBody>
      </p:sp>
    </p:spTree>
    <p:extLst>
      <p:ext uri="{BB962C8B-B14F-4D97-AF65-F5344CB8AC3E}">
        <p14:creationId xmlns:p14="http://schemas.microsoft.com/office/powerpoint/2010/main" val="2817384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Shows that larger chromosomes explain more variance: consistent with infinitesimal model.</a:t>
            </a:r>
          </a:p>
          <a:p>
            <a:endParaRPr lang="en-US" dirty="0" smtClean="0"/>
          </a:p>
          <a:p>
            <a:r>
              <a:rPr lang="en-US" dirty="0" smtClean="0"/>
              <a:t>Also note that sometimes there is a huge effect somewhere, e.g. </a:t>
            </a:r>
            <a:r>
              <a:rPr lang="en-US" dirty="0" err="1" smtClean="0"/>
              <a:t>chr</a:t>
            </a:r>
            <a:r>
              <a:rPr lang="en-US" dirty="0" smtClean="0"/>
              <a:t> 9 for </a:t>
            </a:r>
            <a:r>
              <a:rPr lang="en-US" dirty="0" err="1" smtClean="0"/>
              <a:t>vWF</a:t>
            </a:r>
            <a:r>
              <a:rPr lang="en-US" dirty="0" smtClean="0"/>
              <a:t> or</a:t>
            </a:r>
            <a:r>
              <a:rPr lang="en-US" baseline="0" dirty="0" smtClean="0"/>
              <a:t> </a:t>
            </a:r>
            <a:r>
              <a:rPr lang="en-US" baseline="0" dirty="0" err="1" smtClean="0"/>
              <a:t>chr</a:t>
            </a:r>
            <a:r>
              <a:rPr lang="en-US" baseline="0" dirty="0" smtClean="0"/>
              <a:t> 6 for </a:t>
            </a:r>
            <a:r>
              <a:rPr lang="en-US" baseline="0" dirty="0" err="1" smtClean="0"/>
              <a:t>Qti</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40</a:t>
            </a:fld>
            <a:endParaRPr lang="en-US"/>
          </a:p>
        </p:txBody>
      </p:sp>
    </p:spTree>
    <p:extLst>
      <p:ext uri="{BB962C8B-B14F-4D97-AF65-F5344CB8AC3E}">
        <p14:creationId xmlns:p14="http://schemas.microsoft.com/office/powerpoint/2010/main" val="67487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a:t>
            </a:r>
            <a:r>
              <a:rPr lang="en-US" baseline="0" dirty="0" smtClean="0"/>
              <a:t> points:</a:t>
            </a:r>
          </a:p>
          <a:p>
            <a:pPr marL="228600" indent="-228600">
              <a:buAutoNum type="arabicPeriod"/>
            </a:pPr>
            <a:r>
              <a:rPr lang="en-US" baseline="0" dirty="0" smtClean="0"/>
              <a:t>The family tree depicts the degrees of relatedness between any two individuals depicted in the tree</a:t>
            </a:r>
          </a:p>
          <a:p>
            <a:pPr marL="228600" indent="-228600">
              <a:buAutoNum type="arabicPeriod"/>
            </a:pPr>
            <a:r>
              <a:rPr lang="en-US" baseline="0" dirty="0" smtClean="0"/>
              <a:t>Meiosis makes this picture less clear: the relatedness shown in the family tree is EXPECTED genetic relatedness, meiosis is a process whereby the two copies of a chromosome in the parent are mixed up to create a new single copy that is a mixture of the two original copies. Whenever this process happens you make a new random shuffling</a:t>
            </a:r>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8</a:t>
            </a:fld>
            <a:endParaRPr lang="en-US"/>
          </a:p>
        </p:txBody>
      </p:sp>
    </p:spTree>
    <p:extLst>
      <p:ext uri="{BB962C8B-B14F-4D97-AF65-F5344CB8AC3E}">
        <p14:creationId xmlns:p14="http://schemas.microsoft.com/office/powerpoint/2010/main" val="15426178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SNP h2 estimates for GCSE</a:t>
            </a:r>
            <a:r>
              <a:rPr lang="en-US" baseline="0" dirty="0" smtClean="0"/>
              <a:t> results and socioeconomic status</a:t>
            </a:r>
          </a:p>
          <a:p>
            <a:endParaRPr lang="en-US" baseline="0" dirty="0" smtClean="0"/>
          </a:p>
          <a:p>
            <a:r>
              <a:rPr lang="en-US" baseline="0" dirty="0" smtClean="0"/>
              <a:t>Correlation between SES and GCSE</a:t>
            </a:r>
          </a:p>
          <a:p>
            <a:endParaRPr lang="en-US" baseline="0" dirty="0" smtClean="0"/>
          </a:p>
          <a:p>
            <a:r>
              <a:rPr lang="en-US" baseline="0" dirty="0" smtClean="0"/>
              <a:t>What if there is </a:t>
            </a:r>
            <a:r>
              <a:rPr lang="en-US" baseline="0" dirty="0" err="1" smtClean="0"/>
              <a:t>assortative</a:t>
            </a:r>
            <a:r>
              <a:rPr lang="en-US" baseline="0" dirty="0" smtClean="0"/>
              <a:t> mating, where individuals with high GCSE results have children with high SES. Those children will have SNPs for both SES and GCSE. May end up looking like a </a:t>
            </a:r>
            <a:r>
              <a:rPr lang="en-US" baseline="0" smtClean="0"/>
              <a:t>genetic correlation.</a:t>
            </a:r>
            <a:endParaRPr lang="en-US"/>
          </a:p>
        </p:txBody>
      </p:sp>
      <p:sp>
        <p:nvSpPr>
          <p:cNvPr id="4" name="Slide Number Placeholder 3"/>
          <p:cNvSpPr>
            <a:spLocks noGrp="1"/>
          </p:cNvSpPr>
          <p:nvPr>
            <p:ph type="sldNum" sz="quarter" idx="10"/>
          </p:nvPr>
        </p:nvSpPr>
        <p:spPr/>
        <p:txBody>
          <a:bodyPr/>
          <a:lstStyle/>
          <a:p>
            <a:fld id="{AF7141B6-B135-3046-A2A3-CD9B96548D14}" type="slidenum">
              <a:rPr lang="en-US" smtClean="0"/>
              <a:t>42</a:t>
            </a:fld>
            <a:endParaRPr lang="en-US"/>
          </a:p>
        </p:txBody>
      </p:sp>
    </p:spTree>
    <p:extLst>
      <p:ext uri="{BB962C8B-B14F-4D97-AF65-F5344CB8AC3E}">
        <p14:creationId xmlns:p14="http://schemas.microsoft.com/office/powerpoint/2010/main" val="2221969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Segments</a:t>
            </a:r>
            <a:r>
              <a:rPr lang="en-US" baseline="0" dirty="0" smtClean="0"/>
              <a:t> of DNA are passed on and we can define total genomic sharing as the proportion of total DNA that two individuals share that is identical by descent. </a:t>
            </a:r>
          </a:p>
          <a:p>
            <a:r>
              <a:rPr lang="en-US" baseline="0" dirty="0" smtClean="0"/>
              <a:t>The expected values are shown in the table.</a:t>
            </a:r>
          </a:p>
          <a:p>
            <a:r>
              <a:rPr lang="en-US" baseline="0" dirty="0" smtClean="0"/>
              <a:t>Notice – it’s kind of arbitrary where we decide to stop and end up just giving a value of 0</a:t>
            </a:r>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9</a:t>
            </a:fld>
            <a:endParaRPr lang="en-US"/>
          </a:p>
        </p:txBody>
      </p:sp>
    </p:spTree>
    <p:extLst>
      <p:ext uri="{BB962C8B-B14F-4D97-AF65-F5344CB8AC3E}">
        <p14:creationId xmlns:p14="http://schemas.microsoft.com/office/powerpoint/2010/main" val="128999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Depict the genetic sharing using </a:t>
            </a:r>
            <a:r>
              <a:rPr lang="en-US" dirty="0" err="1" smtClean="0"/>
              <a:t>volta</a:t>
            </a:r>
            <a:r>
              <a:rPr lang="en-US" dirty="0" smtClean="0"/>
              <a:t> plots – as you go along the chromosome you see that the two siblings either share</a:t>
            </a:r>
            <a:r>
              <a:rPr lang="en-US" baseline="0" dirty="0" smtClean="0"/>
              <a:t> both copies IBD, 1 copy IBD, or have each inherited different copies</a:t>
            </a:r>
          </a:p>
          <a:p>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10</a:t>
            </a:fld>
            <a:endParaRPr lang="en-US"/>
          </a:p>
        </p:txBody>
      </p:sp>
    </p:spTree>
    <p:extLst>
      <p:ext uri="{BB962C8B-B14F-4D97-AF65-F5344CB8AC3E}">
        <p14:creationId xmlns:p14="http://schemas.microsoft.com/office/powerpoint/2010/main" val="2527809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distribution of the total amount of genetic sharing between two siblings. Notice: the mean=0.5 as we expect but there is a distribution here.</a:t>
            </a:r>
          </a:p>
        </p:txBody>
      </p:sp>
      <p:sp>
        <p:nvSpPr>
          <p:cNvPr id="4" name="Slide Number Placeholder 3"/>
          <p:cNvSpPr>
            <a:spLocks noGrp="1"/>
          </p:cNvSpPr>
          <p:nvPr>
            <p:ph type="sldNum" sz="quarter" idx="10"/>
          </p:nvPr>
        </p:nvSpPr>
        <p:spPr/>
        <p:txBody>
          <a:bodyPr/>
          <a:lstStyle/>
          <a:p>
            <a:fld id="{AF7141B6-B135-3046-A2A3-CD9B96548D14}" type="slidenum">
              <a:rPr lang="en-US" smtClean="0"/>
              <a:t>11</a:t>
            </a:fld>
            <a:endParaRPr lang="en-US"/>
          </a:p>
        </p:txBody>
      </p:sp>
    </p:spTree>
    <p:extLst>
      <p:ext uri="{BB962C8B-B14F-4D97-AF65-F5344CB8AC3E}">
        <p14:creationId xmlns:p14="http://schemas.microsoft.com/office/powerpoint/2010/main" val="2733277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variance in a trait in a sample can be decomposed into different variance components. </a:t>
            </a:r>
          </a:p>
          <a:p>
            <a:r>
              <a:rPr lang="en-US" baseline="0" dirty="0" smtClean="0"/>
              <a:t>We are mostly concerned with estimating the additive genetic variance</a:t>
            </a:r>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12</a:t>
            </a:fld>
            <a:endParaRPr lang="en-US"/>
          </a:p>
        </p:txBody>
      </p:sp>
    </p:spTree>
    <p:extLst>
      <p:ext uri="{BB962C8B-B14F-4D97-AF65-F5344CB8AC3E}">
        <p14:creationId xmlns:p14="http://schemas.microsoft.com/office/powerpoint/2010/main" val="731011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 very blunt</a:t>
            </a:r>
            <a:r>
              <a:rPr lang="en-US" baseline="0" dirty="0" smtClean="0"/>
              <a:t> instrument</a:t>
            </a:r>
          </a:p>
          <a:p>
            <a:r>
              <a:rPr lang="en-US" baseline="0" dirty="0" smtClean="0"/>
              <a:t>You can get answers for any question you like</a:t>
            </a:r>
          </a:p>
          <a:p>
            <a:r>
              <a:rPr lang="en-US" baseline="0" dirty="0" smtClean="0"/>
              <a:t>Is it meaningful to estimate the heritability for number of fingers within humans?</a:t>
            </a:r>
          </a:p>
          <a:p>
            <a:r>
              <a:rPr lang="en-US" baseline="0" dirty="0" smtClean="0"/>
              <a:t>Is it meaningful to estimate the heritability for speaking English?</a:t>
            </a:r>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13</a:t>
            </a:fld>
            <a:endParaRPr lang="en-US"/>
          </a:p>
        </p:txBody>
      </p:sp>
    </p:spTree>
    <p:extLst>
      <p:ext uri="{BB962C8B-B14F-4D97-AF65-F5344CB8AC3E}">
        <p14:creationId xmlns:p14="http://schemas.microsoft.com/office/powerpoint/2010/main" val="3236924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a:t>
            </a:r>
            <a:r>
              <a:rPr lang="en-US" baseline="0" dirty="0" smtClean="0"/>
              <a:t> the phenotypes of 10000 pairs of related individuals plotted against each other. The phenotypic correlation is higher amongst individuals with higher genetic relatedness</a:t>
            </a:r>
            <a:endParaRPr lang="en-US" dirty="0"/>
          </a:p>
        </p:txBody>
      </p:sp>
      <p:sp>
        <p:nvSpPr>
          <p:cNvPr id="4" name="Slide Number Placeholder 3"/>
          <p:cNvSpPr>
            <a:spLocks noGrp="1"/>
          </p:cNvSpPr>
          <p:nvPr>
            <p:ph type="sldNum" sz="quarter" idx="10"/>
          </p:nvPr>
        </p:nvSpPr>
        <p:spPr/>
        <p:txBody>
          <a:bodyPr/>
          <a:lstStyle/>
          <a:p>
            <a:fld id="{AF7141B6-B135-3046-A2A3-CD9B96548D14}" type="slidenum">
              <a:rPr lang="en-US" smtClean="0"/>
              <a:t>14</a:t>
            </a:fld>
            <a:endParaRPr lang="en-US"/>
          </a:p>
        </p:txBody>
      </p:sp>
    </p:spTree>
    <p:extLst>
      <p:ext uri="{BB962C8B-B14F-4D97-AF65-F5344CB8AC3E}">
        <p14:creationId xmlns:p14="http://schemas.microsoft.com/office/powerpoint/2010/main" val="683057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fld id="{CED62BE9-1214-6B40-9DA4-64BA80B0FF96}" type="datetimeFigureOut">
              <a:rPr lang="en-US" smtClean="0"/>
              <a:t>23/03/16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058B0052-E57E-CB44-BC90-E4E1D608B60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fld id="{CED62BE9-1214-6B40-9DA4-64BA80B0FF96}" type="datetimeFigureOut">
              <a:rPr lang="en-US" smtClean="0"/>
              <a:t>23/03/16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058B0052-E57E-CB44-BC90-E4E1D608B60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486400"/>
          </a:xfrm>
        </p:spPr>
        <p:txBody>
          <a:bodyPr vert="eaVert"/>
          <a:lstStyle/>
          <a:p>
            <a:r>
              <a:rPr lang="en-GB" smtClean="0"/>
              <a:t>Click to edit Master title style</a:t>
            </a:r>
            <a:endParaRPr lang="en-GB"/>
          </a:p>
        </p:txBody>
      </p:sp>
      <p:sp>
        <p:nvSpPr>
          <p:cNvPr id="3" name="Vertical Text Placeholder 2"/>
          <p:cNvSpPr>
            <a:spLocks noGrp="1"/>
          </p:cNvSpPr>
          <p:nvPr>
            <p:ph type="body" orient="vert" idx="1"/>
          </p:nvPr>
        </p:nvSpPr>
        <p:spPr>
          <a:xfrm>
            <a:off x="685800" y="304800"/>
            <a:ext cx="5676900" cy="5486400"/>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fld id="{CED62BE9-1214-6B40-9DA4-64BA80B0FF96}" type="datetimeFigureOut">
              <a:rPr lang="en-US" smtClean="0"/>
              <a:t>23/03/16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058B0052-E57E-CB44-BC90-E4E1D608B60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GB" smtClean="0"/>
              <a:t>Click to edit Master title style</a:t>
            </a:r>
            <a:endParaRPr lang="en-GB"/>
          </a:p>
        </p:txBody>
      </p:sp>
      <p:sp>
        <p:nvSpPr>
          <p:cNvPr id="3" name="Chart Placeholder 2"/>
          <p:cNvSpPr>
            <a:spLocks noGrp="1"/>
          </p:cNvSpPr>
          <p:nvPr>
            <p:ph type="chart" idx="1"/>
          </p:nvPr>
        </p:nvSpPr>
        <p:spPr>
          <a:xfrm>
            <a:off x="685800" y="1676400"/>
            <a:ext cx="7772400" cy="4114800"/>
          </a:xfrm>
        </p:spPr>
        <p:txBody>
          <a:bodyPr/>
          <a:lstStyle/>
          <a:p>
            <a:pPr lvl="0"/>
            <a:r>
              <a:rPr lang="en-GB" noProof="0" smtClean="0"/>
              <a:t>Click icon to add chart</a:t>
            </a:r>
            <a:endParaRPr lang="en-GB" noProof="0"/>
          </a:p>
        </p:txBody>
      </p:sp>
      <p:sp>
        <p:nvSpPr>
          <p:cNvPr id="4" name="Rectangle 4"/>
          <p:cNvSpPr>
            <a:spLocks noGrp="1" noChangeArrowheads="1"/>
          </p:cNvSpPr>
          <p:nvPr>
            <p:ph type="dt" sz="half" idx="10"/>
          </p:nvPr>
        </p:nvSpPr>
        <p:spPr>
          <a:ln/>
        </p:spPr>
        <p:txBody>
          <a:bodyPr/>
          <a:lstStyle>
            <a:lvl1pPr>
              <a:defRPr/>
            </a:lvl1pPr>
          </a:lstStyle>
          <a:p>
            <a:fld id="{CED62BE9-1214-6B40-9DA4-64BA80B0FF96}" type="datetimeFigureOut">
              <a:rPr lang="en-US" smtClean="0"/>
              <a:t>23/03/16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058B0052-E57E-CB44-BC90-E4E1D608B605}"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GB" smtClean="0"/>
              <a:t>Click to edit Master title style</a:t>
            </a:r>
            <a:endParaRPr lang="en-GB"/>
          </a:p>
        </p:txBody>
      </p:sp>
      <p:sp>
        <p:nvSpPr>
          <p:cNvPr id="3" name="SmartArt Placeholder 2"/>
          <p:cNvSpPr>
            <a:spLocks noGrp="1"/>
          </p:cNvSpPr>
          <p:nvPr>
            <p:ph type="dgm" idx="1"/>
          </p:nvPr>
        </p:nvSpPr>
        <p:spPr>
          <a:xfrm>
            <a:off x="685800" y="1676400"/>
            <a:ext cx="7772400" cy="4114800"/>
          </a:xfrm>
        </p:spPr>
        <p:txBody>
          <a:bodyPr/>
          <a:lstStyle/>
          <a:p>
            <a:pPr lvl="0"/>
            <a:r>
              <a:rPr lang="en-GB" noProof="0" smtClean="0"/>
              <a:t>Click icon to add SmartArt graphic</a:t>
            </a:r>
            <a:endParaRPr lang="en-GB" noProof="0"/>
          </a:p>
        </p:txBody>
      </p:sp>
      <p:sp>
        <p:nvSpPr>
          <p:cNvPr id="4" name="Rectangle 4"/>
          <p:cNvSpPr>
            <a:spLocks noGrp="1" noChangeArrowheads="1"/>
          </p:cNvSpPr>
          <p:nvPr>
            <p:ph type="dt" sz="half" idx="10"/>
          </p:nvPr>
        </p:nvSpPr>
        <p:spPr>
          <a:ln/>
        </p:spPr>
        <p:txBody>
          <a:bodyPr/>
          <a:lstStyle>
            <a:lvl1pPr>
              <a:defRPr/>
            </a:lvl1pPr>
          </a:lstStyle>
          <a:p>
            <a:fld id="{CED62BE9-1214-6B40-9DA4-64BA80B0FF96}" type="datetimeFigureOut">
              <a:rPr lang="en-US" smtClean="0"/>
              <a:t>23/03/16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058B0052-E57E-CB44-BC90-E4E1D608B60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fld id="{CED62BE9-1214-6B40-9DA4-64BA80B0FF96}" type="datetimeFigureOut">
              <a:rPr lang="en-US" smtClean="0"/>
              <a:t>23/03/16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058B0052-E57E-CB44-BC90-E4E1D608B60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CED62BE9-1214-6B40-9DA4-64BA80B0FF96}" type="datetimeFigureOut">
              <a:rPr lang="en-US" smtClean="0"/>
              <a:t>23/03/16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058B0052-E57E-CB44-BC90-E4E1D608B60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Content Placeholder 2"/>
          <p:cNvSpPr>
            <a:spLocks noGrp="1"/>
          </p:cNvSpPr>
          <p:nvPr>
            <p:ph sz="half" idx="1"/>
          </p:nvPr>
        </p:nvSpPr>
        <p:spPr>
          <a:xfrm>
            <a:off x="685800" y="1676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Content Placeholder 3"/>
          <p:cNvSpPr>
            <a:spLocks noGrp="1"/>
          </p:cNvSpPr>
          <p:nvPr>
            <p:ph sz="half" idx="2"/>
          </p:nvPr>
        </p:nvSpPr>
        <p:spPr>
          <a:xfrm>
            <a:off x="4648200" y="1676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fld id="{CED62BE9-1214-6B40-9DA4-64BA80B0FF96}" type="datetimeFigureOut">
              <a:rPr lang="en-US" smtClean="0"/>
              <a:t>23/03/16</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058B0052-E57E-CB44-BC90-E4E1D608B60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fld id="{CED62BE9-1214-6B40-9DA4-64BA80B0FF96}" type="datetimeFigureOut">
              <a:rPr lang="en-US" smtClean="0"/>
              <a:t>23/03/16</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058B0052-E57E-CB44-BC90-E4E1D608B60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fld id="{CED62BE9-1214-6B40-9DA4-64BA80B0FF96}" type="datetimeFigureOut">
              <a:rPr lang="en-US" smtClean="0"/>
              <a:t>23/03/16</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058B0052-E57E-CB44-BC90-E4E1D608B60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CED62BE9-1214-6B40-9DA4-64BA80B0FF96}" type="datetimeFigureOut">
              <a:rPr lang="en-US" smtClean="0"/>
              <a:t>23/03/16</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058B0052-E57E-CB44-BC90-E4E1D608B60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CED62BE9-1214-6B40-9DA4-64BA80B0FF96}" type="datetimeFigureOut">
              <a:rPr lang="en-US" smtClean="0"/>
              <a:t>23/03/16</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058B0052-E57E-CB44-BC90-E4E1D608B60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smtClean="0"/>
              <a:t>Drag picture to placeholder or click icon to add</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CED62BE9-1214-6B40-9DA4-64BA80B0FF96}" type="datetimeFigureOut">
              <a:rPr lang="en-US" smtClean="0"/>
              <a:t>23/03/16</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058B0052-E57E-CB44-BC90-E4E1D608B60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85800" y="3048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smtClean="0"/>
              <a:t>Click to edit Master title style</a:t>
            </a:r>
          </a:p>
        </p:txBody>
      </p:sp>
      <p:sp>
        <p:nvSpPr>
          <p:cNvPr id="3075" name="Rectangle 3"/>
          <p:cNvSpPr>
            <a:spLocks noGrp="1" noChangeArrowheads="1"/>
          </p:cNvSpPr>
          <p:nvPr>
            <p:ph type="body" idx="1"/>
          </p:nvPr>
        </p:nvSpPr>
        <p:spPr bwMode="auto">
          <a:xfrm>
            <a:off x="685800" y="16764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charset="0"/>
              </a:defRPr>
            </a:lvl1pPr>
          </a:lstStyle>
          <a:p>
            <a:fld id="{CED62BE9-1214-6B40-9DA4-64BA80B0FF96}" type="datetimeFigureOut">
              <a:rPr lang="en-US" smtClean="0"/>
              <a:t>23/03/16</a:t>
            </a:fld>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charset="0"/>
              </a:defRPr>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charset="0"/>
              </a:defRPr>
            </a:lvl1pPr>
          </a:lstStyle>
          <a:p>
            <a:fld id="{058B0052-E57E-CB44-BC90-E4E1D608B605}" type="slidenum">
              <a:rPr lang="en-US" smtClean="0"/>
              <a:t>‹#›</a:t>
            </a:fld>
            <a:endParaRPr lang="en-US"/>
          </a:p>
        </p:txBody>
      </p:sp>
      <p:sp>
        <p:nvSpPr>
          <p:cNvPr id="1031" name="Rectangle 7"/>
          <p:cNvSpPr>
            <a:spLocks noChangeArrowheads="1"/>
          </p:cNvSpPr>
          <p:nvPr/>
        </p:nvSpPr>
        <p:spPr bwMode="auto">
          <a:xfrm>
            <a:off x="0" y="6248400"/>
            <a:ext cx="9144000" cy="609600"/>
          </a:xfrm>
          <a:prstGeom prst="rect">
            <a:avLst/>
          </a:prstGeom>
          <a:solidFill>
            <a:srgbClr val="2A55C2"/>
          </a:solidFill>
          <a:ln w="9525">
            <a:noFill/>
            <a:miter lim="800000"/>
            <a:headEnd/>
            <a:tailEnd/>
          </a:ln>
          <a:effectLst/>
        </p:spPr>
        <p:txBody>
          <a:bodyPr wrap="none" anchor="ctr"/>
          <a:lstStyle/>
          <a:p>
            <a:pPr algn="ctr">
              <a:defRPr/>
            </a:pPr>
            <a:endParaRPr lang="en-US">
              <a:latin typeface="Times New Roman" charset="0"/>
            </a:endParaRPr>
          </a:p>
        </p:txBody>
      </p:sp>
      <p:sp>
        <p:nvSpPr>
          <p:cNvPr id="1033" name="Text Box 9"/>
          <p:cNvSpPr txBox="1">
            <a:spLocks noChangeArrowheads="1"/>
          </p:cNvSpPr>
          <p:nvPr/>
        </p:nvSpPr>
        <p:spPr bwMode="auto">
          <a:xfrm>
            <a:off x="127000" y="6326188"/>
            <a:ext cx="4445000" cy="498475"/>
          </a:xfrm>
          <a:prstGeom prst="rect">
            <a:avLst/>
          </a:prstGeom>
          <a:noFill/>
          <a:ln w="9525">
            <a:noFill/>
            <a:miter lim="800000"/>
            <a:headEnd/>
            <a:tailEnd/>
          </a:ln>
          <a:effectLst/>
        </p:spPr>
        <p:txBody>
          <a:bodyPr lIns="36000" rIns="36000">
            <a:spAutoFit/>
          </a:bodyPr>
          <a:lstStyle/>
          <a:p>
            <a:pPr algn="ctr">
              <a:lnSpc>
                <a:spcPct val="85000"/>
              </a:lnSpc>
              <a:defRPr/>
            </a:pPr>
            <a:r>
              <a:rPr lang="en-GB" sz="1300" b="1" dirty="0">
                <a:solidFill>
                  <a:schemeClr val="bg1"/>
                </a:solidFill>
                <a:latin typeface="Garamond" pitchFamily="18" charset="0"/>
              </a:rPr>
              <a:t>School of</a:t>
            </a:r>
            <a:br>
              <a:rPr lang="en-GB" sz="1300" b="1" dirty="0">
                <a:solidFill>
                  <a:schemeClr val="bg1"/>
                </a:solidFill>
                <a:latin typeface="Garamond" pitchFamily="18" charset="0"/>
              </a:rPr>
            </a:br>
            <a:r>
              <a:rPr lang="en-GB" sz="1800" b="1" dirty="0">
                <a:solidFill>
                  <a:schemeClr val="bg1"/>
                </a:solidFill>
                <a:latin typeface="Garamond" pitchFamily="18" charset="0"/>
              </a:rPr>
              <a:t>SOCIAL  AND COMMUNITY MEDICINE</a:t>
            </a:r>
          </a:p>
        </p:txBody>
      </p:sp>
      <p:sp>
        <p:nvSpPr>
          <p:cNvPr id="1035" name="Line 11"/>
          <p:cNvSpPr>
            <a:spLocks noChangeShapeType="1"/>
          </p:cNvSpPr>
          <p:nvPr/>
        </p:nvSpPr>
        <p:spPr bwMode="auto">
          <a:xfrm>
            <a:off x="0" y="6229350"/>
            <a:ext cx="9144000" cy="0"/>
          </a:xfrm>
          <a:prstGeom prst="line">
            <a:avLst/>
          </a:prstGeom>
          <a:noFill/>
          <a:ln w="57150">
            <a:solidFill>
              <a:srgbClr val="4D4D4D"/>
            </a:solidFill>
            <a:round/>
            <a:headEnd/>
            <a:tailEnd/>
          </a:ln>
          <a:effectLst/>
        </p:spPr>
        <p:txBody>
          <a:bodyPr/>
          <a:lstStyle/>
          <a:p>
            <a:pPr>
              <a:defRPr/>
            </a:pPr>
            <a:endParaRPr lang="en-GB">
              <a:latin typeface="Times New Roman" charset="0"/>
            </a:endParaRPr>
          </a:p>
        </p:txBody>
      </p:sp>
      <p:grpSp>
        <p:nvGrpSpPr>
          <p:cNvPr id="3082" name="Group 15"/>
          <p:cNvGrpSpPr>
            <a:grpSpLocks/>
          </p:cNvGrpSpPr>
          <p:nvPr/>
        </p:nvGrpSpPr>
        <p:grpSpPr bwMode="auto">
          <a:xfrm>
            <a:off x="7400925" y="6289675"/>
            <a:ext cx="1590675" cy="530225"/>
            <a:chOff x="4662" y="3962"/>
            <a:chExt cx="1002" cy="334"/>
          </a:xfrm>
        </p:grpSpPr>
        <p:pic>
          <p:nvPicPr>
            <p:cNvPr id="3083" name="Picture 8"/>
            <p:cNvPicPr>
              <a:picLocks noChangeAspect="1" noChangeArrowheads="1"/>
            </p:cNvPicPr>
            <p:nvPr userDrawn="1"/>
          </p:nvPicPr>
          <p:blipFill>
            <a:blip r:embed="rId15" cstate="print"/>
            <a:srcRect r="70441"/>
            <a:stretch>
              <a:fillRect/>
            </a:stretch>
          </p:blipFill>
          <p:spPr bwMode="auto">
            <a:xfrm>
              <a:off x="4662" y="3962"/>
              <a:ext cx="282" cy="310"/>
            </a:xfrm>
            <a:prstGeom prst="rect">
              <a:avLst/>
            </a:prstGeom>
            <a:noFill/>
            <a:ln w="9525">
              <a:noFill/>
              <a:miter lim="800000"/>
              <a:headEnd/>
              <a:tailEnd/>
            </a:ln>
          </p:spPr>
        </p:pic>
        <p:sp>
          <p:nvSpPr>
            <p:cNvPr id="1038" name="Text Box 14"/>
            <p:cNvSpPr txBox="1">
              <a:spLocks noChangeArrowheads="1"/>
            </p:cNvSpPr>
            <p:nvPr userDrawn="1"/>
          </p:nvSpPr>
          <p:spPr bwMode="auto">
            <a:xfrm>
              <a:off x="4916" y="3985"/>
              <a:ext cx="748" cy="311"/>
            </a:xfrm>
            <a:prstGeom prst="rect">
              <a:avLst/>
            </a:prstGeom>
            <a:noFill/>
            <a:ln w="9525">
              <a:noFill/>
              <a:miter lim="800000"/>
              <a:headEnd/>
              <a:tailEnd/>
            </a:ln>
            <a:effectLst/>
          </p:spPr>
          <p:txBody>
            <a:bodyPr wrap="none">
              <a:spAutoFit/>
            </a:bodyPr>
            <a:lstStyle/>
            <a:p>
              <a:pPr>
                <a:lnSpc>
                  <a:spcPct val="85000"/>
                </a:lnSpc>
                <a:defRPr/>
              </a:pPr>
              <a:r>
                <a:rPr lang="en-GB" sz="1300" b="1">
                  <a:solidFill>
                    <a:srgbClr val="F9F9F9"/>
                  </a:solidFill>
                  <a:latin typeface="Garamond" pitchFamily="18" charset="0"/>
                </a:rPr>
                <a:t>University of</a:t>
              </a:r>
              <a:br>
                <a:rPr lang="en-GB" sz="1300" b="1">
                  <a:solidFill>
                    <a:srgbClr val="F9F9F9"/>
                  </a:solidFill>
                  <a:latin typeface="Garamond" pitchFamily="18" charset="0"/>
                </a:rPr>
              </a:br>
              <a:r>
                <a:rPr lang="en-GB" sz="1800" b="1">
                  <a:solidFill>
                    <a:srgbClr val="F9F9F9"/>
                  </a:solidFill>
                  <a:latin typeface="Garamond" pitchFamily="18" charset="0"/>
                </a:rPr>
                <a:t>BRISTOL</a:t>
              </a:r>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ctr" rtl="0" eaLnBrk="1" fontAlgn="base" hangingPunct="1">
        <a:spcBef>
          <a:spcPct val="0"/>
        </a:spcBef>
        <a:spcAft>
          <a:spcPct val="0"/>
        </a:spcAft>
        <a:defRPr sz="4400" b="1">
          <a:solidFill>
            <a:srgbClr val="000099"/>
          </a:solidFill>
          <a:latin typeface="+mj-lt"/>
          <a:ea typeface="+mj-ea"/>
          <a:cs typeface="+mj-cs"/>
        </a:defRPr>
      </a:lvl1pPr>
      <a:lvl2pPr algn="ctr" rtl="0" eaLnBrk="1" fontAlgn="base" hangingPunct="1">
        <a:spcBef>
          <a:spcPct val="0"/>
        </a:spcBef>
        <a:spcAft>
          <a:spcPct val="0"/>
        </a:spcAft>
        <a:defRPr sz="4400" b="1">
          <a:solidFill>
            <a:srgbClr val="000099"/>
          </a:solidFill>
          <a:latin typeface="Garamond" pitchFamily="18" charset="0"/>
        </a:defRPr>
      </a:lvl2pPr>
      <a:lvl3pPr algn="ctr" rtl="0" eaLnBrk="1" fontAlgn="base" hangingPunct="1">
        <a:spcBef>
          <a:spcPct val="0"/>
        </a:spcBef>
        <a:spcAft>
          <a:spcPct val="0"/>
        </a:spcAft>
        <a:defRPr sz="4400" b="1">
          <a:solidFill>
            <a:srgbClr val="000099"/>
          </a:solidFill>
          <a:latin typeface="Garamond" pitchFamily="18" charset="0"/>
        </a:defRPr>
      </a:lvl3pPr>
      <a:lvl4pPr algn="ctr" rtl="0" eaLnBrk="1" fontAlgn="base" hangingPunct="1">
        <a:spcBef>
          <a:spcPct val="0"/>
        </a:spcBef>
        <a:spcAft>
          <a:spcPct val="0"/>
        </a:spcAft>
        <a:defRPr sz="4400" b="1">
          <a:solidFill>
            <a:srgbClr val="000099"/>
          </a:solidFill>
          <a:latin typeface="Garamond" pitchFamily="18" charset="0"/>
        </a:defRPr>
      </a:lvl4pPr>
      <a:lvl5pPr algn="ctr" rtl="0" eaLnBrk="1" fontAlgn="base" hangingPunct="1">
        <a:spcBef>
          <a:spcPct val="0"/>
        </a:spcBef>
        <a:spcAft>
          <a:spcPct val="0"/>
        </a:spcAft>
        <a:defRPr sz="4400" b="1">
          <a:solidFill>
            <a:srgbClr val="000099"/>
          </a:solidFill>
          <a:latin typeface="Garamond" pitchFamily="18" charset="0"/>
        </a:defRPr>
      </a:lvl5pPr>
      <a:lvl6pPr marL="457200" algn="ctr" rtl="0" eaLnBrk="1" fontAlgn="base" hangingPunct="1">
        <a:spcBef>
          <a:spcPct val="0"/>
        </a:spcBef>
        <a:spcAft>
          <a:spcPct val="0"/>
        </a:spcAft>
        <a:defRPr sz="4400" b="1">
          <a:solidFill>
            <a:srgbClr val="000099"/>
          </a:solidFill>
          <a:latin typeface="Garamond" pitchFamily="18" charset="0"/>
        </a:defRPr>
      </a:lvl6pPr>
      <a:lvl7pPr marL="914400" algn="ctr" rtl="0" eaLnBrk="1" fontAlgn="base" hangingPunct="1">
        <a:spcBef>
          <a:spcPct val="0"/>
        </a:spcBef>
        <a:spcAft>
          <a:spcPct val="0"/>
        </a:spcAft>
        <a:defRPr sz="4400" b="1">
          <a:solidFill>
            <a:srgbClr val="000099"/>
          </a:solidFill>
          <a:latin typeface="Garamond" pitchFamily="18" charset="0"/>
        </a:defRPr>
      </a:lvl7pPr>
      <a:lvl8pPr marL="1371600" algn="ctr" rtl="0" eaLnBrk="1" fontAlgn="base" hangingPunct="1">
        <a:spcBef>
          <a:spcPct val="0"/>
        </a:spcBef>
        <a:spcAft>
          <a:spcPct val="0"/>
        </a:spcAft>
        <a:defRPr sz="4400" b="1">
          <a:solidFill>
            <a:srgbClr val="000099"/>
          </a:solidFill>
          <a:latin typeface="Garamond" pitchFamily="18" charset="0"/>
        </a:defRPr>
      </a:lvl8pPr>
      <a:lvl9pPr marL="1828800" algn="ctr" rtl="0" eaLnBrk="1" fontAlgn="base" hangingPunct="1">
        <a:spcBef>
          <a:spcPct val="0"/>
        </a:spcBef>
        <a:spcAft>
          <a:spcPct val="0"/>
        </a:spcAft>
        <a:defRPr sz="4400" b="1">
          <a:solidFill>
            <a:srgbClr val="000099"/>
          </a:solidFill>
          <a:latin typeface="Garamond" pitchFamily="18" charset="0"/>
        </a:defRPr>
      </a:lvl9pPr>
    </p:titleStyle>
    <p:bodyStyle>
      <a:lvl1pPr marL="342900" indent="-342900" algn="l" rtl="0" eaLnBrk="1" fontAlgn="base" hangingPunct="1">
        <a:spcBef>
          <a:spcPct val="20000"/>
        </a:spcBef>
        <a:spcAft>
          <a:spcPct val="0"/>
        </a:spcAft>
        <a:buClr>
          <a:srgbClr val="003399"/>
        </a:buClr>
        <a:buFont typeface="Wingdings" pitchFamily="2" charset="2"/>
        <a:buChar char="§"/>
        <a:defRPr sz="3200">
          <a:solidFill>
            <a:schemeClr val="tx2"/>
          </a:solidFill>
          <a:latin typeface="+mn-lt"/>
          <a:ea typeface="+mn-ea"/>
          <a:cs typeface="+mn-cs"/>
        </a:defRPr>
      </a:lvl1pPr>
      <a:lvl2pPr marL="742950" indent="-285750" algn="l" rtl="0" eaLnBrk="1" fontAlgn="base" hangingPunct="1">
        <a:spcBef>
          <a:spcPct val="20000"/>
        </a:spcBef>
        <a:spcAft>
          <a:spcPct val="0"/>
        </a:spcAft>
        <a:buClr>
          <a:srgbClr val="003399"/>
        </a:buClr>
        <a:buSzPct val="60000"/>
        <a:buFont typeface="Wingdings" pitchFamily="2" charset="2"/>
        <a:buChar char="v"/>
        <a:defRPr sz="2800">
          <a:solidFill>
            <a:schemeClr val="tx2"/>
          </a:solidFill>
          <a:latin typeface="+mn-lt"/>
        </a:defRPr>
      </a:lvl2pPr>
      <a:lvl3pPr marL="1143000" indent="-228600" algn="l" rtl="0" eaLnBrk="1" fontAlgn="base" hangingPunct="1">
        <a:spcBef>
          <a:spcPct val="20000"/>
        </a:spcBef>
        <a:spcAft>
          <a:spcPct val="0"/>
        </a:spcAft>
        <a:buClr>
          <a:srgbClr val="003399"/>
        </a:buClr>
        <a:buChar char="•"/>
        <a:defRPr sz="2400">
          <a:solidFill>
            <a:schemeClr val="tx2"/>
          </a:solidFill>
          <a:latin typeface="+mn-lt"/>
        </a:defRPr>
      </a:lvl3pPr>
      <a:lvl4pPr marL="1600200" indent="-228600" algn="l" rtl="0" eaLnBrk="1" fontAlgn="base" hangingPunct="1">
        <a:spcBef>
          <a:spcPct val="20000"/>
        </a:spcBef>
        <a:spcAft>
          <a:spcPct val="0"/>
        </a:spcAft>
        <a:buClr>
          <a:srgbClr val="003399"/>
        </a:buClr>
        <a:buChar char="–"/>
        <a:defRPr sz="2000">
          <a:solidFill>
            <a:schemeClr val="tx2"/>
          </a:solidFill>
          <a:latin typeface="+mn-lt"/>
        </a:defRPr>
      </a:lvl4pPr>
      <a:lvl5pPr marL="2057400" indent="-228600" algn="l" rtl="0" eaLnBrk="1" fontAlgn="base" hangingPunct="1">
        <a:spcBef>
          <a:spcPct val="20000"/>
        </a:spcBef>
        <a:spcAft>
          <a:spcPct val="0"/>
        </a:spcAft>
        <a:buClr>
          <a:srgbClr val="003399"/>
        </a:buClr>
        <a:buSzPct val="70000"/>
        <a:buFont typeface="Wingdings" pitchFamily="2" charset="2"/>
        <a:buChar char="Ø"/>
        <a:defRPr>
          <a:solidFill>
            <a:schemeClr val="tx2"/>
          </a:solidFill>
          <a:latin typeface="+mn-lt"/>
        </a:defRPr>
      </a:lvl5pPr>
      <a:lvl6pPr marL="2514600" indent="-228600" algn="l" rtl="0" eaLnBrk="1" fontAlgn="base" hangingPunct="1">
        <a:spcBef>
          <a:spcPct val="20000"/>
        </a:spcBef>
        <a:spcAft>
          <a:spcPct val="0"/>
        </a:spcAft>
        <a:buClr>
          <a:srgbClr val="003399"/>
        </a:buClr>
        <a:buSzPct val="70000"/>
        <a:buFont typeface="Wingdings" pitchFamily="2" charset="2"/>
        <a:buChar char="Ø"/>
        <a:defRPr>
          <a:solidFill>
            <a:schemeClr val="tx2"/>
          </a:solidFill>
          <a:latin typeface="+mn-lt"/>
        </a:defRPr>
      </a:lvl6pPr>
      <a:lvl7pPr marL="2971800" indent="-228600" algn="l" rtl="0" eaLnBrk="1" fontAlgn="base" hangingPunct="1">
        <a:spcBef>
          <a:spcPct val="20000"/>
        </a:spcBef>
        <a:spcAft>
          <a:spcPct val="0"/>
        </a:spcAft>
        <a:buClr>
          <a:srgbClr val="003399"/>
        </a:buClr>
        <a:buSzPct val="70000"/>
        <a:buFont typeface="Wingdings" pitchFamily="2" charset="2"/>
        <a:buChar char="Ø"/>
        <a:defRPr>
          <a:solidFill>
            <a:schemeClr val="tx2"/>
          </a:solidFill>
          <a:latin typeface="+mn-lt"/>
        </a:defRPr>
      </a:lvl7pPr>
      <a:lvl8pPr marL="3429000" indent="-228600" algn="l" rtl="0" eaLnBrk="1" fontAlgn="base" hangingPunct="1">
        <a:spcBef>
          <a:spcPct val="20000"/>
        </a:spcBef>
        <a:spcAft>
          <a:spcPct val="0"/>
        </a:spcAft>
        <a:buClr>
          <a:srgbClr val="003399"/>
        </a:buClr>
        <a:buSzPct val="70000"/>
        <a:buFont typeface="Wingdings" pitchFamily="2" charset="2"/>
        <a:buChar char="Ø"/>
        <a:defRPr>
          <a:solidFill>
            <a:schemeClr val="tx2"/>
          </a:solidFill>
          <a:latin typeface="+mn-lt"/>
        </a:defRPr>
      </a:lvl8pPr>
      <a:lvl9pPr marL="3886200" indent="-228600" algn="l" rtl="0" eaLnBrk="1" fontAlgn="base" hangingPunct="1">
        <a:spcBef>
          <a:spcPct val="20000"/>
        </a:spcBef>
        <a:spcAft>
          <a:spcPct val="0"/>
        </a:spcAft>
        <a:buClr>
          <a:srgbClr val="003399"/>
        </a:buClr>
        <a:buSzPct val="70000"/>
        <a:buFont typeface="Wingdings" pitchFamily="2" charset="2"/>
        <a:buChar char="Ø"/>
        <a:defRPr>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gif"/><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4" Type="http://schemas.openxmlformats.org/officeDocument/2006/relationships/image" Target="../media/image15.gif"/><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8.gif"/><Relationship Id="rId4" Type="http://schemas.openxmlformats.org/officeDocument/2006/relationships/image" Target="../media/image16.jp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19.gif"/><Relationship Id="rId4" Type="http://schemas.openxmlformats.org/officeDocument/2006/relationships/image" Target="../media/image20.gif"/><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6.gif"/><Relationship Id="rId4"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gif"/><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Whole genomes</a:t>
            </a:r>
            <a:endParaRPr lang="en-US" dirty="0"/>
          </a:p>
        </p:txBody>
      </p:sp>
      <p:sp>
        <p:nvSpPr>
          <p:cNvPr id="3" name="Subtitle 2"/>
          <p:cNvSpPr>
            <a:spLocks noGrp="1"/>
          </p:cNvSpPr>
          <p:nvPr>
            <p:ph type="subTitle" idx="1"/>
          </p:nvPr>
        </p:nvSpPr>
        <p:spPr/>
        <p:txBody>
          <a:bodyPr/>
          <a:lstStyle/>
          <a:p>
            <a:r>
              <a:rPr lang="en-US" sz="1800" dirty="0" smtClean="0"/>
              <a:t>Gibran Hemani</a:t>
            </a:r>
          </a:p>
          <a:p>
            <a:r>
              <a:rPr lang="en-US" sz="1800" dirty="0" err="1" smtClean="0"/>
              <a:t>g.hemani@bristol.ac.uk</a:t>
            </a:r>
            <a:endParaRPr lang="en-US" sz="1800" dirty="0" smtClean="0"/>
          </a:p>
        </p:txBody>
      </p:sp>
    </p:spTree>
    <p:extLst>
      <p:ext uri="{BB962C8B-B14F-4D97-AF65-F5344CB8AC3E}">
        <p14:creationId xmlns:p14="http://schemas.microsoft.com/office/powerpoint/2010/main" val="1870032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Siblings: </a:t>
            </a:r>
            <a:r>
              <a:rPr lang="en-US" dirty="0" err="1" smtClean="0"/>
              <a:t>Realised</a:t>
            </a:r>
            <a:r>
              <a:rPr lang="en-US" dirty="0" smtClean="0"/>
              <a:t> genetic sharing</a:t>
            </a:r>
            <a:endParaRPr lang="en-US" dirty="0"/>
          </a:p>
        </p:txBody>
      </p:sp>
      <p:pic>
        <p:nvPicPr>
          <p:cNvPr id="8" name="Content Placeholder 7" descr="voltaplot.png"/>
          <p:cNvPicPr>
            <a:picLocks noGrp="1" noChangeAspect="1"/>
          </p:cNvPicPr>
          <p:nvPr>
            <p:ph idx="1"/>
          </p:nvPr>
        </p:nvPicPr>
        <p:blipFill>
          <a:blip r:embed="rId3">
            <a:extLst>
              <a:ext uri="{28A0092B-C50C-407E-A947-70E740481C1C}">
                <a14:useLocalDpi xmlns:a14="http://schemas.microsoft.com/office/drawing/2010/main" val="0"/>
              </a:ext>
            </a:extLst>
          </a:blip>
          <a:srcRect t="-28619" b="-28619"/>
          <a:stretch>
            <a:fillRect/>
          </a:stretch>
        </p:blipFill>
        <p:spPr/>
      </p:pic>
    </p:spTree>
    <p:extLst>
      <p:ext uri="{BB962C8B-B14F-4D97-AF65-F5344CB8AC3E}">
        <p14:creationId xmlns:p14="http://schemas.microsoft.com/office/powerpoint/2010/main" val="2620604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Siblings: </a:t>
            </a:r>
            <a:r>
              <a:rPr lang="en-US" dirty="0" err="1" smtClean="0"/>
              <a:t>realised</a:t>
            </a:r>
            <a:r>
              <a:rPr lang="en-US" dirty="0" smtClean="0"/>
              <a:t> genetic sharing</a:t>
            </a:r>
            <a:endParaRPr lang="en-US" dirty="0"/>
          </a:p>
        </p:txBody>
      </p:sp>
      <p:pic>
        <p:nvPicPr>
          <p:cNvPr id="4" name="Content Placeholder 3" descr="pihat.png"/>
          <p:cNvPicPr>
            <a:picLocks noGrp="1" noChangeAspect="1"/>
          </p:cNvPicPr>
          <p:nvPr>
            <p:ph idx="1"/>
          </p:nvPr>
        </p:nvPicPr>
        <p:blipFill>
          <a:blip r:embed="rId3">
            <a:extLst>
              <a:ext uri="{28A0092B-C50C-407E-A947-70E740481C1C}">
                <a14:useLocalDpi xmlns:a14="http://schemas.microsoft.com/office/drawing/2010/main" val="0"/>
              </a:ext>
            </a:extLst>
          </a:blip>
          <a:srcRect l="-44444" r="-44444"/>
          <a:stretch>
            <a:fillRect/>
          </a:stretch>
        </p:blipFill>
        <p:spPr/>
      </p:pic>
    </p:spTree>
    <p:extLst>
      <p:ext uri="{BB962C8B-B14F-4D97-AF65-F5344CB8AC3E}">
        <p14:creationId xmlns:p14="http://schemas.microsoft.com/office/powerpoint/2010/main" val="3888710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Variation in complex traits</a:t>
            </a:r>
            <a:endParaRPr lang="en-US" dirty="0"/>
          </a:p>
        </p:txBody>
      </p:sp>
      <p:pic>
        <p:nvPicPr>
          <p:cNvPr id="4" name="Content Placeholder 3" descr="height.jpg"/>
          <p:cNvPicPr>
            <a:picLocks noGrp="1" noChangeAspect="1"/>
          </p:cNvPicPr>
          <p:nvPr>
            <p:ph sz="half" idx="1"/>
          </p:nvPr>
        </p:nvPicPr>
        <p:blipFill>
          <a:blip r:embed="rId3">
            <a:extLst>
              <a:ext uri="{28A0092B-C50C-407E-A947-70E740481C1C}">
                <a14:useLocalDpi xmlns:a14="http://schemas.microsoft.com/office/drawing/2010/main" val="0"/>
              </a:ext>
            </a:extLst>
          </a:blip>
          <a:srcRect t="-30636" b="-30636"/>
          <a:stretch>
            <a:fillRect/>
          </a:stretch>
        </p:blipFill>
        <p:spPr/>
      </p:pic>
      <p:pic>
        <p:nvPicPr>
          <p:cNvPr id="6" name="Content Placeholder 5" descr="h2eq.gif"/>
          <p:cNvPicPr>
            <a:picLocks noGrp="1" noChangeAspect="1"/>
          </p:cNvPicPr>
          <p:nvPr>
            <p:ph sz="half" idx="2"/>
          </p:nvPr>
        </p:nvPicPr>
        <p:blipFill>
          <a:blip r:embed="rId4">
            <a:extLst>
              <a:ext uri="{28A0092B-C50C-407E-A947-70E740481C1C}">
                <a14:useLocalDpi xmlns:a14="http://schemas.microsoft.com/office/drawing/2010/main" val="0"/>
              </a:ext>
            </a:extLst>
          </a:blip>
          <a:srcRect t="-80635" b="-80635"/>
          <a:stretch>
            <a:fillRect/>
          </a:stretch>
        </p:blipFill>
        <p:spPr/>
      </p:pic>
    </p:spTree>
    <p:extLst>
      <p:ext uri="{BB962C8B-B14F-4D97-AF65-F5344CB8AC3E}">
        <p14:creationId xmlns:p14="http://schemas.microsoft.com/office/powerpoint/2010/main" val="2968631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Heritability tells us:</a:t>
            </a:r>
            <a:endParaRPr lang="en-US" dirty="0"/>
          </a:p>
        </p:txBody>
      </p:sp>
      <p:sp>
        <p:nvSpPr>
          <p:cNvPr id="6" name="Content Placeholder 5"/>
          <p:cNvSpPr>
            <a:spLocks noGrp="1"/>
          </p:cNvSpPr>
          <p:nvPr>
            <p:ph idx="1"/>
          </p:nvPr>
        </p:nvSpPr>
        <p:spPr/>
        <p:txBody>
          <a:bodyPr>
            <a:normAutofit fontScale="77500" lnSpcReduction="20000"/>
          </a:bodyPr>
          <a:lstStyle/>
          <a:p>
            <a:r>
              <a:rPr lang="en-US" dirty="0" smtClean="0"/>
              <a:t>The influence of nature </a:t>
            </a:r>
            <a:r>
              <a:rPr lang="en-US" dirty="0" err="1" smtClean="0"/>
              <a:t>vs</a:t>
            </a:r>
            <a:r>
              <a:rPr lang="en-US" dirty="0" smtClean="0"/>
              <a:t> nurture on the </a:t>
            </a:r>
            <a:r>
              <a:rPr lang="en-US" b="1" dirty="0" smtClean="0"/>
              <a:t>variation</a:t>
            </a:r>
            <a:r>
              <a:rPr lang="en-US" dirty="0" smtClean="0"/>
              <a:t> of a trait in a population</a:t>
            </a:r>
            <a:endParaRPr lang="en-US" dirty="0"/>
          </a:p>
          <a:p>
            <a:r>
              <a:rPr lang="en-US" dirty="0" smtClean="0"/>
              <a:t>If there is any </a:t>
            </a:r>
            <a:r>
              <a:rPr lang="en-US" i="1" dirty="0" smtClean="0"/>
              <a:t>a priori</a:t>
            </a:r>
            <a:r>
              <a:rPr lang="en-US" dirty="0" smtClean="0"/>
              <a:t> reason to perform a GWAS</a:t>
            </a:r>
          </a:p>
          <a:p>
            <a:r>
              <a:rPr lang="en-US" dirty="0" smtClean="0"/>
              <a:t>If heritability estimates of the </a:t>
            </a:r>
            <a:r>
              <a:rPr lang="en-US" b="1" dirty="0" smtClean="0"/>
              <a:t>same trait</a:t>
            </a:r>
            <a:r>
              <a:rPr lang="en-US" dirty="0" smtClean="0"/>
              <a:t> differ in </a:t>
            </a:r>
            <a:r>
              <a:rPr lang="en-US" b="1" dirty="0" smtClean="0"/>
              <a:t>different populations</a:t>
            </a:r>
          </a:p>
          <a:p>
            <a:r>
              <a:rPr lang="en-US" dirty="0" smtClean="0"/>
              <a:t>If heritability estimates of </a:t>
            </a:r>
            <a:r>
              <a:rPr lang="en-US" b="1" dirty="0" smtClean="0"/>
              <a:t>different traits</a:t>
            </a:r>
            <a:r>
              <a:rPr lang="en-US" dirty="0" smtClean="0"/>
              <a:t> differ in the </a:t>
            </a:r>
            <a:r>
              <a:rPr lang="en-US" b="1" dirty="0" smtClean="0"/>
              <a:t>same population</a:t>
            </a:r>
            <a:endParaRPr lang="en-US" dirty="0" smtClean="0"/>
          </a:p>
          <a:p>
            <a:r>
              <a:rPr lang="en-US" dirty="0" smtClean="0"/>
              <a:t>The maximum possible prediction accuracy of a trait using genetic measures alone</a:t>
            </a:r>
          </a:p>
          <a:p>
            <a:r>
              <a:rPr lang="en-US" dirty="0" smtClean="0"/>
              <a:t>How a trait will respond to natural selection</a:t>
            </a:r>
          </a:p>
        </p:txBody>
      </p:sp>
    </p:spTree>
    <p:extLst>
      <p:ext uri="{BB962C8B-B14F-4D97-AF65-F5344CB8AC3E}">
        <p14:creationId xmlns:p14="http://schemas.microsoft.com/office/powerpoint/2010/main" val="199665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Phenotypic similarity between relatives</a:t>
            </a:r>
            <a:endParaRPr lang="en-US" dirty="0"/>
          </a:p>
        </p:txBody>
      </p:sp>
      <p:pic>
        <p:nvPicPr>
          <p:cNvPr id="4" name="Content Placeholder 3" descr="relcor.png"/>
          <p:cNvPicPr>
            <a:picLocks noGrp="1" noChangeAspect="1"/>
          </p:cNvPicPr>
          <p:nvPr>
            <p:ph idx="1"/>
          </p:nvPr>
        </p:nvPicPr>
        <p:blipFill>
          <a:blip r:embed="rId3">
            <a:extLst>
              <a:ext uri="{28A0092B-C50C-407E-A947-70E740481C1C}">
                <a14:useLocalDpi xmlns:a14="http://schemas.microsoft.com/office/drawing/2010/main" val="0"/>
              </a:ext>
            </a:extLst>
          </a:blip>
          <a:srcRect t="-20588" b="-20588"/>
          <a:stretch>
            <a:fillRect/>
          </a:stretch>
        </p:blipFill>
        <p:spPr/>
      </p:pic>
    </p:spTree>
    <p:extLst>
      <p:ext uri="{BB962C8B-B14F-4D97-AF65-F5344CB8AC3E}">
        <p14:creationId xmlns:p14="http://schemas.microsoft.com/office/powerpoint/2010/main" val="217335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Falconer’s method for estimating heritability</a:t>
            </a:r>
            <a:endParaRPr lang="en-US" dirty="0"/>
          </a:p>
        </p:txBody>
      </p:sp>
      <p:sp>
        <p:nvSpPr>
          <p:cNvPr id="8" name="Text Placeholder 7"/>
          <p:cNvSpPr>
            <a:spLocks noGrp="1"/>
          </p:cNvSpPr>
          <p:nvPr>
            <p:ph type="body" idx="1"/>
          </p:nvPr>
        </p:nvSpPr>
        <p:spPr/>
        <p:txBody>
          <a:bodyPr>
            <a:normAutofit fontScale="92500" lnSpcReduction="20000"/>
          </a:bodyPr>
          <a:lstStyle/>
          <a:p>
            <a:r>
              <a:rPr lang="en-US" dirty="0" smtClean="0"/>
              <a:t>What contributes to the phenotypic correlations?</a:t>
            </a:r>
            <a:endParaRPr lang="en-US" dirty="0"/>
          </a:p>
        </p:txBody>
      </p:sp>
      <p:pic>
        <p:nvPicPr>
          <p:cNvPr id="12" name="Content Placeholder 11" descr="falconer.gif"/>
          <p:cNvPicPr>
            <a:picLocks noGrp="1" noChangeAspect="1"/>
          </p:cNvPicPr>
          <p:nvPr>
            <p:ph sz="half" idx="2"/>
          </p:nvPr>
        </p:nvPicPr>
        <p:blipFill>
          <a:blip r:embed="rId3">
            <a:extLst>
              <a:ext uri="{28A0092B-C50C-407E-A947-70E740481C1C}">
                <a14:useLocalDpi xmlns:a14="http://schemas.microsoft.com/office/drawing/2010/main" val="0"/>
              </a:ext>
            </a:extLst>
          </a:blip>
          <a:srcRect l="-9246" r="-9246"/>
          <a:stretch>
            <a:fillRect/>
          </a:stretch>
        </p:blipFill>
        <p:spPr>
          <a:xfrm>
            <a:off x="1005840" y="2875280"/>
            <a:ext cx="2682240" cy="2370917"/>
          </a:xfrm>
        </p:spPr>
      </p:pic>
      <p:sp>
        <p:nvSpPr>
          <p:cNvPr id="9" name="Text Placeholder 8"/>
          <p:cNvSpPr>
            <a:spLocks noGrp="1"/>
          </p:cNvSpPr>
          <p:nvPr>
            <p:ph type="body" sz="quarter" idx="3"/>
          </p:nvPr>
        </p:nvSpPr>
        <p:spPr/>
        <p:txBody>
          <a:bodyPr>
            <a:normAutofit fontScale="85000" lnSpcReduction="20000"/>
          </a:bodyPr>
          <a:lstStyle/>
          <a:p>
            <a:r>
              <a:rPr lang="en-US" dirty="0" smtClean="0"/>
              <a:t>Let’s estimate the additive and common environmental effects</a:t>
            </a:r>
            <a:endParaRPr lang="en-US" dirty="0"/>
          </a:p>
        </p:txBody>
      </p:sp>
      <p:pic>
        <p:nvPicPr>
          <p:cNvPr id="7" name="Content Placeholder 6" descr="gif.gif"/>
          <p:cNvPicPr>
            <a:picLocks noGrp="1" noChangeAspect="1"/>
          </p:cNvPicPr>
          <p:nvPr>
            <p:ph sz="quarter" idx="4"/>
          </p:nvPr>
        </p:nvPicPr>
        <p:blipFill>
          <a:blip r:embed="rId4">
            <a:extLst>
              <a:ext uri="{28A0092B-C50C-407E-A947-70E740481C1C}">
                <a14:useLocalDpi xmlns:a14="http://schemas.microsoft.com/office/drawing/2010/main" val="0"/>
              </a:ext>
            </a:extLst>
          </a:blip>
          <a:srcRect t="15518" b="15518"/>
          <a:stretch>
            <a:fillRect/>
          </a:stretch>
        </p:blipFill>
        <p:spPr/>
      </p:pic>
    </p:spTree>
    <p:extLst>
      <p:ext uri="{BB962C8B-B14F-4D97-AF65-F5344CB8AC3E}">
        <p14:creationId xmlns:p14="http://schemas.microsoft.com/office/powerpoint/2010/main" val="27771780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Generalising</a:t>
            </a:r>
            <a:r>
              <a:rPr lang="en-US" dirty="0" smtClean="0"/>
              <a:t> to pedigrees</a:t>
            </a:r>
            <a:endParaRPr lang="en-US" dirty="0"/>
          </a:p>
        </p:txBody>
      </p:sp>
      <p:sp>
        <p:nvSpPr>
          <p:cNvPr id="3" name="Text Placeholder 2"/>
          <p:cNvSpPr>
            <a:spLocks noGrp="1"/>
          </p:cNvSpPr>
          <p:nvPr>
            <p:ph type="body" idx="1"/>
          </p:nvPr>
        </p:nvSpPr>
        <p:spPr/>
        <p:txBody>
          <a:bodyPr>
            <a:normAutofit fontScale="77500" lnSpcReduction="20000"/>
          </a:bodyPr>
          <a:lstStyle/>
          <a:p>
            <a:r>
              <a:rPr lang="en-US" dirty="0" smtClean="0"/>
              <a:t>Lots of different levels of genetic sharing amongst relatives</a:t>
            </a:r>
            <a:endParaRPr lang="en-US" dirty="0"/>
          </a:p>
        </p:txBody>
      </p:sp>
      <p:pic>
        <p:nvPicPr>
          <p:cNvPr id="7" name="Content Placeholder 6" descr="reltable.gif"/>
          <p:cNvPicPr>
            <a:picLocks noGrp="1" noChangeAspect="1"/>
          </p:cNvPicPr>
          <p:nvPr>
            <p:ph sz="half" idx="2"/>
          </p:nvPr>
        </p:nvPicPr>
        <p:blipFill>
          <a:blip r:embed="rId3">
            <a:extLst>
              <a:ext uri="{28A0092B-C50C-407E-A947-70E740481C1C}">
                <a14:useLocalDpi xmlns:a14="http://schemas.microsoft.com/office/drawing/2010/main" val="0"/>
              </a:ext>
            </a:extLst>
          </a:blip>
          <a:srcRect l="1738" r="1738"/>
          <a:stretch>
            <a:fillRect/>
          </a:stretch>
        </p:blipFill>
        <p:spPr>
          <a:prstGeom prst="rect">
            <a:avLst/>
          </a:prstGeom>
        </p:spPr>
      </p:pic>
      <p:sp>
        <p:nvSpPr>
          <p:cNvPr id="5" name="Text Placeholder 4"/>
          <p:cNvSpPr>
            <a:spLocks noGrp="1"/>
          </p:cNvSpPr>
          <p:nvPr>
            <p:ph type="body" sz="quarter" idx="3"/>
          </p:nvPr>
        </p:nvSpPr>
        <p:spPr/>
        <p:txBody>
          <a:bodyPr>
            <a:normAutofit fontScale="92500" lnSpcReduction="20000"/>
          </a:bodyPr>
          <a:lstStyle/>
          <a:p>
            <a:r>
              <a:rPr lang="en-US" dirty="0" smtClean="0"/>
              <a:t>Can we use this information to estimate heritability?</a:t>
            </a:r>
            <a:endParaRPr lang="en-US" dirty="0"/>
          </a:p>
        </p:txBody>
      </p:sp>
      <p:pic>
        <p:nvPicPr>
          <p:cNvPr id="8" name="Content Placeholder 7" descr="family pedigree.jpg"/>
          <p:cNvPicPr>
            <a:picLocks noGrp="1" noChangeAspect="1"/>
          </p:cNvPicPr>
          <p:nvPr>
            <p:ph sz="quarter" idx="4"/>
          </p:nvPr>
        </p:nvPicPr>
        <p:blipFill>
          <a:blip r:embed="rId4">
            <a:extLst>
              <a:ext uri="{28A0092B-C50C-407E-A947-70E740481C1C}">
                <a14:useLocalDpi xmlns:a14="http://schemas.microsoft.com/office/drawing/2010/main" val="0"/>
              </a:ext>
            </a:extLst>
          </a:blip>
          <a:srcRect t="-7045" b="-7045"/>
          <a:stretch>
            <a:fillRect/>
          </a:stretch>
        </p:blipFill>
        <p:spPr/>
      </p:pic>
    </p:spTree>
    <p:extLst>
      <p:ext uri="{BB962C8B-B14F-4D97-AF65-F5344CB8AC3E}">
        <p14:creationId xmlns:p14="http://schemas.microsoft.com/office/powerpoint/2010/main" val="424950332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Haseman-Elston</a:t>
            </a:r>
            <a:r>
              <a:rPr lang="en-US" dirty="0" smtClean="0"/>
              <a:t> regression</a:t>
            </a:r>
            <a:endParaRPr lang="en-US" dirty="0"/>
          </a:p>
        </p:txBody>
      </p:sp>
      <p:sp>
        <p:nvSpPr>
          <p:cNvPr id="5" name="Text Placeholder 4"/>
          <p:cNvSpPr>
            <a:spLocks noGrp="1"/>
          </p:cNvSpPr>
          <p:nvPr>
            <p:ph type="body" idx="1"/>
          </p:nvPr>
        </p:nvSpPr>
        <p:spPr/>
        <p:txBody>
          <a:bodyPr/>
          <a:lstStyle/>
          <a:p>
            <a:r>
              <a:rPr lang="en-US" dirty="0" smtClean="0"/>
              <a:t>For each pair of individuals:</a:t>
            </a:r>
            <a:endParaRPr lang="en-US" dirty="0"/>
          </a:p>
        </p:txBody>
      </p:sp>
      <p:sp>
        <p:nvSpPr>
          <p:cNvPr id="4" name="Content Placeholder 3"/>
          <p:cNvSpPr>
            <a:spLocks noGrp="1"/>
          </p:cNvSpPr>
          <p:nvPr>
            <p:ph sz="half" idx="2"/>
          </p:nvPr>
        </p:nvSpPr>
        <p:spPr>
          <a:xfrm>
            <a:off x="127000" y="2438400"/>
            <a:ext cx="4262120" cy="3475549"/>
          </a:xfrm>
        </p:spPr>
        <p:txBody>
          <a:bodyPr anchor="ctr"/>
          <a:lstStyle/>
          <a:p>
            <a:pPr marL="0" indent="0" algn="ctr">
              <a:buNone/>
            </a:pPr>
            <a:r>
              <a:rPr lang="en-US" dirty="0"/>
              <a:t>To what extent is the </a:t>
            </a:r>
            <a:r>
              <a:rPr lang="en-US" dirty="0" smtClean="0"/>
              <a:t>phenotypic </a:t>
            </a:r>
            <a:r>
              <a:rPr lang="en-US" dirty="0"/>
              <a:t>similarity between pairs of individuals explained by the genetic similarity</a:t>
            </a:r>
            <a:r>
              <a:rPr lang="en-US" dirty="0" smtClean="0"/>
              <a:t>?</a:t>
            </a:r>
          </a:p>
          <a:p>
            <a:pPr marL="0" indent="0" algn="ctr">
              <a:buNone/>
            </a:pPr>
            <a:endParaRPr lang="en-US" dirty="0"/>
          </a:p>
          <a:p>
            <a:pPr marL="0" indent="0" algn="ctr">
              <a:buNone/>
            </a:pPr>
            <a:r>
              <a:rPr lang="en-US" dirty="0" smtClean="0"/>
              <a:t>(Y</a:t>
            </a:r>
            <a:r>
              <a:rPr lang="en-US" baseline="-25000" dirty="0" smtClean="0"/>
              <a:t>1 </a:t>
            </a:r>
            <a:r>
              <a:rPr lang="en-US" dirty="0" smtClean="0"/>
              <a:t>– Y</a:t>
            </a:r>
            <a:r>
              <a:rPr lang="en-US" baseline="-25000" dirty="0" smtClean="0"/>
              <a:t>2</a:t>
            </a:r>
            <a:r>
              <a:rPr lang="en-US" dirty="0" smtClean="0"/>
              <a:t>)</a:t>
            </a:r>
            <a:r>
              <a:rPr lang="en-US" baseline="30000" dirty="0" smtClean="0"/>
              <a:t>2</a:t>
            </a:r>
            <a:r>
              <a:rPr lang="en-US" dirty="0" smtClean="0"/>
              <a:t> = 2(1-r) – (2A)</a:t>
            </a:r>
            <a:r>
              <a:rPr lang="en-US" dirty="0" err="1" smtClean="0"/>
              <a:t>θ</a:t>
            </a:r>
            <a:r>
              <a:rPr lang="en-US" dirty="0" smtClean="0"/>
              <a:t> + e</a:t>
            </a:r>
            <a:endParaRPr lang="en-US" dirty="0"/>
          </a:p>
          <a:p>
            <a:endParaRPr lang="en-US" dirty="0"/>
          </a:p>
        </p:txBody>
      </p:sp>
      <p:graphicFrame>
        <p:nvGraphicFramePr>
          <p:cNvPr id="7" name="Content Placeholder 6"/>
          <p:cNvGraphicFramePr>
            <a:graphicFrameLocks noGrp="1"/>
          </p:cNvGraphicFramePr>
          <p:nvPr>
            <p:ph sz="quarter" idx="4"/>
            <p:extLst>
              <p:ext uri="{D42A27DB-BD31-4B8C-83A1-F6EECF244321}">
                <p14:modId xmlns:p14="http://schemas.microsoft.com/office/powerpoint/2010/main" val="4292989032"/>
              </p:ext>
            </p:extLst>
          </p:nvPr>
        </p:nvGraphicFramePr>
        <p:xfrm>
          <a:off x="4645025" y="2174875"/>
          <a:ext cx="4377799" cy="2225040"/>
        </p:xfrm>
        <a:graphic>
          <a:graphicData uri="http://schemas.openxmlformats.org/drawingml/2006/table">
            <a:tbl>
              <a:tblPr firstRow="1" bandRow="1">
                <a:tableStyleId>{5C22544A-7EE6-4342-B048-85BDC9FD1C3A}</a:tableStyleId>
              </a:tblPr>
              <a:tblGrid>
                <a:gridCol w="673629"/>
                <a:gridCol w="673629"/>
                <a:gridCol w="673629"/>
                <a:gridCol w="673629"/>
                <a:gridCol w="1009654"/>
                <a:gridCol w="673629"/>
              </a:tblGrid>
              <a:tr h="370840">
                <a:tc>
                  <a:txBody>
                    <a:bodyPr/>
                    <a:lstStyle/>
                    <a:p>
                      <a:r>
                        <a:rPr lang="en-US" dirty="0" smtClean="0"/>
                        <a:t>ID1</a:t>
                      </a:r>
                      <a:endParaRPr lang="en-US" dirty="0"/>
                    </a:p>
                  </a:txBody>
                  <a:tcPr marL="93987" marR="93987"/>
                </a:tc>
                <a:tc>
                  <a:txBody>
                    <a:bodyPr/>
                    <a:lstStyle/>
                    <a:p>
                      <a:r>
                        <a:rPr lang="en-US" dirty="0" smtClean="0"/>
                        <a:t>ID2</a:t>
                      </a:r>
                      <a:endParaRPr lang="en-US" dirty="0"/>
                    </a:p>
                  </a:txBody>
                  <a:tcPr marL="93987" marR="93987"/>
                </a:tc>
                <a:tc>
                  <a:txBody>
                    <a:bodyPr/>
                    <a:lstStyle/>
                    <a:p>
                      <a:r>
                        <a:rPr lang="en-US" dirty="0" smtClean="0"/>
                        <a:t>y1</a:t>
                      </a:r>
                      <a:endParaRPr lang="en-US" dirty="0"/>
                    </a:p>
                  </a:txBody>
                  <a:tcPr marL="93987" marR="93987"/>
                </a:tc>
                <a:tc>
                  <a:txBody>
                    <a:bodyPr/>
                    <a:lstStyle/>
                    <a:p>
                      <a:r>
                        <a:rPr lang="en-US" dirty="0" smtClean="0"/>
                        <a:t>y2</a:t>
                      </a:r>
                      <a:endParaRPr lang="en-US" dirty="0"/>
                    </a:p>
                  </a:txBody>
                  <a:tcPr marL="93987" marR="93987"/>
                </a:tc>
                <a:tc>
                  <a:txBody>
                    <a:bodyPr/>
                    <a:lstStyle/>
                    <a:p>
                      <a:r>
                        <a:rPr lang="en-US" dirty="0" smtClean="0"/>
                        <a:t>(y1-y2)</a:t>
                      </a:r>
                      <a:r>
                        <a:rPr lang="en-US" baseline="30000" dirty="0" smtClean="0"/>
                        <a:t>2</a:t>
                      </a:r>
                      <a:endParaRPr lang="en-US" dirty="0"/>
                    </a:p>
                  </a:txBody>
                  <a:tcPr marL="93987" marR="93987"/>
                </a:tc>
                <a:tc>
                  <a:txBody>
                    <a:bodyPr/>
                    <a:lstStyle/>
                    <a:p>
                      <a:r>
                        <a:rPr lang="en-US" dirty="0" err="1" smtClean="0"/>
                        <a:t>θ</a:t>
                      </a:r>
                      <a:endParaRPr lang="en-US" dirty="0"/>
                    </a:p>
                  </a:txBody>
                  <a:tcPr marL="93987" marR="93987"/>
                </a:tc>
              </a:tr>
              <a:tr h="370840">
                <a:tc>
                  <a:txBody>
                    <a:bodyPr/>
                    <a:lstStyle/>
                    <a:p>
                      <a:r>
                        <a:rPr lang="en-US" dirty="0" smtClean="0"/>
                        <a:t>1</a:t>
                      </a:r>
                      <a:endParaRPr lang="en-US" dirty="0"/>
                    </a:p>
                  </a:txBody>
                  <a:tcPr marL="93987" marR="93987"/>
                </a:tc>
                <a:tc>
                  <a:txBody>
                    <a:bodyPr/>
                    <a:lstStyle/>
                    <a:p>
                      <a:r>
                        <a:rPr lang="en-US" dirty="0" smtClean="0"/>
                        <a:t>2</a:t>
                      </a:r>
                      <a:endParaRPr lang="en-US" dirty="0"/>
                    </a:p>
                  </a:txBody>
                  <a:tcPr marL="93987" marR="93987"/>
                </a:tc>
                <a:tc>
                  <a:txBody>
                    <a:bodyPr/>
                    <a:lstStyle/>
                    <a:p>
                      <a:r>
                        <a:rPr lang="en-US" dirty="0" smtClean="0"/>
                        <a:t>0.1</a:t>
                      </a:r>
                      <a:endParaRPr lang="en-US" dirty="0"/>
                    </a:p>
                  </a:txBody>
                  <a:tcPr marL="93987" marR="93987"/>
                </a:tc>
                <a:tc>
                  <a:txBody>
                    <a:bodyPr/>
                    <a:lstStyle/>
                    <a:p>
                      <a:r>
                        <a:rPr lang="en-US" dirty="0" smtClean="0"/>
                        <a:t>-0.3</a:t>
                      </a:r>
                      <a:endParaRPr lang="en-US" dirty="0"/>
                    </a:p>
                  </a:txBody>
                  <a:tcPr marL="93987" marR="93987"/>
                </a:tc>
                <a:tc>
                  <a:txBody>
                    <a:bodyPr/>
                    <a:lstStyle/>
                    <a:p>
                      <a:r>
                        <a:rPr lang="en-US" dirty="0" smtClean="0"/>
                        <a:t>0.16</a:t>
                      </a:r>
                      <a:endParaRPr lang="en-US" dirty="0"/>
                    </a:p>
                  </a:txBody>
                  <a:tcPr marL="93987" marR="93987"/>
                </a:tc>
                <a:tc>
                  <a:txBody>
                    <a:bodyPr/>
                    <a:lstStyle/>
                    <a:p>
                      <a:r>
                        <a:rPr lang="en-US" dirty="0" smtClean="0"/>
                        <a:t>0</a:t>
                      </a:r>
                      <a:endParaRPr lang="en-US" dirty="0"/>
                    </a:p>
                  </a:txBody>
                  <a:tcPr marL="93987" marR="93987"/>
                </a:tc>
              </a:tr>
              <a:tr h="370840">
                <a:tc>
                  <a:txBody>
                    <a:bodyPr/>
                    <a:lstStyle/>
                    <a:p>
                      <a:r>
                        <a:rPr lang="en-US" dirty="0" smtClean="0"/>
                        <a:t>1</a:t>
                      </a:r>
                      <a:endParaRPr lang="en-US" dirty="0"/>
                    </a:p>
                  </a:txBody>
                  <a:tcPr marL="93987" marR="93987"/>
                </a:tc>
                <a:tc>
                  <a:txBody>
                    <a:bodyPr/>
                    <a:lstStyle/>
                    <a:p>
                      <a:r>
                        <a:rPr lang="en-US" dirty="0" smtClean="0"/>
                        <a:t>3</a:t>
                      </a:r>
                      <a:endParaRPr lang="en-US" dirty="0"/>
                    </a:p>
                  </a:txBody>
                  <a:tcPr marL="93987" marR="93987"/>
                </a:tc>
                <a:tc>
                  <a:txBody>
                    <a:bodyPr/>
                    <a:lstStyle/>
                    <a:p>
                      <a:r>
                        <a:rPr lang="en-US" dirty="0" smtClean="0"/>
                        <a:t>0.1</a:t>
                      </a:r>
                      <a:endParaRPr lang="en-US" dirty="0"/>
                    </a:p>
                  </a:txBody>
                  <a:tcPr marL="93987" marR="93987"/>
                </a:tc>
                <a:tc>
                  <a:txBody>
                    <a:bodyPr/>
                    <a:lstStyle/>
                    <a:p>
                      <a:r>
                        <a:rPr lang="en-US" dirty="0" smtClean="0"/>
                        <a:t>0.2</a:t>
                      </a:r>
                      <a:endParaRPr lang="en-US" dirty="0"/>
                    </a:p>
                  </a:txBody>
                  <a:tcPr marL="93987" marR="93987"/>
                </a:tc>
                <a:tc>
                  <a:txBody>
                    <a:bodyPr/>
                    <a:lstStyle/>
                    <a:p>
                      <a:r>
                        <a:rPr lang="en-US" dirty="0" smtClean="0"/>
                        <a:t>0.01</a:t>
                      </a:r>
                      <a:endParaRPr lang="en-US" dirty="0"/>
                    </a:p>
                  </a:txBody>
                  <a:tcPr marL="93987" marR="93987"/>
                </a:tc>
                <a:tc>
                  <a:txBody>
                    <a:bodyPr/>
                    <a:lstStyle/>
                    <a:p>
                      <a:r>
                        <a:rPr lang="en-US" dirty="0" smtClean="0"/>
                        <a:t>0.5</a:t>
                      </a:r>
                      <a:endParaRPr lang="en-US" dirty="0"/>
                    </a:p>
                  </a:txBody>
                  <a:tcPr marL="93987" marR="93987"/>
                </a:tc>
              </a:tr>
              <a:tr h="370840">
                <a:tc>
                  <a:txBody>
                    <a:bodyPr/>
                    <a:lstStyle/>
                    <a:p>
                      <a:r>
                        <a:rPr lang="en-US" dirty="0" smtClean="0"/>
                        <a:t>1</a:t>
                      </a:r>
                      <a:endParaRPr lang="en-US" dirty="0"/>
                    </a:p>
                  </a:txBody>
                  <a:tcPr marL="93987" marR="93987"/>
                </a:tc>
                <a:tc>
                  <a:txBody>
                    <a:bodyPr/>
                    <a:lstStyle/>
                    <a:p>
                      <a:r>
                        <a:rPr lang="en-US" dirty="0" smtClean="0"/>
                        <a:t>4</a:t>
                      </a:r>
                      <a:endParaRPr lang="en-US" dirty="0"/>
                    </a:p>
                  </a:txBody>
                  <a:tcPr marL="93987" marR="93987"/>
                </a:tc>
                <a:tc>
                  <a:txBody>
                    <a:bodyPr/>
                    <a:lstStyle/>
                    <a:p>
                      <a:r>
                        <a:rPr lang="en-US" dirty="0" smtClean="0"/>
                        <a:t>0.1</a:t>
                      </a:r>
                      <a:endParaRPr lang="en-US" dirty="0"/>
                    </a:p>
                  </a:txBody>
                  <a:tcPr marL="93987" marR="93987"/>
                </a:tc>
                <a:tc>
                  <a:txBody>
                    <a:bodyPr/>
                    <a:lstStyle/>
                    <a:p>
                      <a:r>
                        <a:rPr lang="en-US" dirty="0" smtClean="0"/>
                        <a:t>-0.1</a:t>
                      </a:r>
                      <a:endParaRPr lang="en-US" dirty="0"/>
                    </a:p>
                  </a:txBody>
                  <a:tcPr marL="93987" marR="93987"/>
                </a:tc>
                <a:tc>
                  <a:txBody>
                    <a:bodyPr/>
                    <a:lstStyle/>
                    <a:p>
                      <a:r>
                        <a:rPr lang="en-US" dirty="0" smtClean="0"/>
                        <a:t>0.04</a:t>
                      </a:r>
                      <a:endParaRPr lang="en-US" dirty="0"/>
                    </a:p>
                  </a:txBody>
                  <a:tcPr marL="93987" marR="93987"/>
                </a:tc>
                <a:tc>
                  <a:txBody>
                    <a:bodyPr/>
                    <a:lstStyle/>
                    <a:p>
                      <a:r>
                        <a:rPr lang="en-US" dirty="0" smtClean="0"/>
                        <a:t>0.25</a:t>
                      </a:r>
                      <a:endParaRPr lang="en-US" dirty="0"/>
                    </a:p>
                  </a:txBody>
                  <a:tcPr marL="93987" marR="93987"/>
                </a:tc>
              </a:tr>
              <a:tr h="370840">
                <a:tc>
                  <a:txBody>
                    <a:bodyPr/>
                    <a:lstStyle/>
                    <a:p>
                      <a:r>
                        <a:rPr lang="en-US" dirty="0" smtClean="0"/>
                        <a:t>2</a:t>
                      </a:r>
                      <a:endParaRPr lang="en-US" dirty="0"/>
                    </a:p>
                  </a:txBody>
                  <a:tcPr marL="93987" marR="93987"/>
                </a:tc>
                <a:tc>
                  <a:txBody>
                    <a:bodyPr/>
                    <a:lstStyle/>
                    <a:p>
                      <a:r>
                        <a:rPr lang="en-US" dirty="0" smtClean="0"/>
                        <a:t>3</a:t>
                      </a:r>
                      <a:endParaRPr lang="en-US" dirty="0"/>
                    </a:p>
                  </a:txBody>
                  <a:tcPr marL="93987" marR="93987"/>
                </a:tc>
                <a:tc>
                  <a:txBody>
                    <a:bodyPr/>
                    <a:lstStyle/>
                    <a:p>
                      <a:r>
                        <a:rPr lang="en-US" dirty="0" smtClean="0"/>
                        <a:t>-0.3</a:t>
                      </a:r>
                      <a:endParaRPr lang="en-US" dirty="0"/>
                    </a:p>
                  </a:txBody>
                  <a:tcPr marL="93987" marR="93987"/>
                </a:tc>
                <a:tc>
                  <a:txBody>
                    <a:bodyPr/>
                    <a:lstStyle/>
                    <a:p>
                      <a:r>
                        <a:rPr lang="en-US" dirty="0" smtClean="0"/>
                        <a:t>0.2</a:t>
                      </a:r>
                      <a:endParaRPr lang="en-US" dirty="0"/>
                    </a:p>
                  </a:txBody>
                  <a:tcPr marL="93987" marR="93987"/>
                </a:tc>
                <a:tc>
                  <a:txBody>
                    <a:bodyPr/>
                    <a:lstStyle/>
                    <a:p>
                      <a:r>
                        <a:rPr lang="en-US" dirty="0" smtClean="0"/>
                        <a:t>0.25</a:t>
                      </a:r>
                      <a:endParaRPr lang="en-US" dirty="0"/>
                    </a:p>
                  </a:txBody>
                  <a:tcPr marL="93987" marR="93987"/>
                </a:tc>
                <a:tc>
                  <a:txBody>
                    <a:bodyPr/>
                    <a:lstStyle/>
                    <a:p>
                      <a:r>
                        <a:rPr lang="en-US" dirty="0" smtClean="0"/>
                        <a:t>0</a:t>
                      </a:r>
                      <a:endParaRPr lang="en-US" dirty="0"/>
                    </a:p>
                  </a:txBody>
                  <a:tcPr marL="93987" marR="93987"/>
                </a:tc>
              </a:tr>
              <a:tr h="370840">
                <a:tc>
                  <a:txBody>
                    <a:bodyPr/>
                    <a:lstStyle/>
                    <a:p>
                      <a:r>
                        <a:rPr lang="en-US" dirty="0" smtClean="0"/>
                        <a:t>2</a:t>
                      </a:r>
                      <a:endParaRPr lang="en-US" dirty="0"/>
                    </a:p>
                  </a:txBody>
                  <a:tcPr marL="93987" marR="93987"/>
                </a:tc>
                <a:tc>
                  <a:txBody>
                    <a:bodyPr/>
                    <a:lstStyle/>
                    <a:p>
                      <a:r>
                        <a:rPr lang="en-US" dirty="0" smtClean="0"/>
                        <a:t>4</a:t>
                      </a:r>
                      <a:endParaRPr lang="en-US" dirty="0"/>
                    </a:p>
                  </a:txBody>
                  <a:tcPr marL="93987" marR="93987"/>
                </a:tc>
                <a:tc>
                  <a:txBody>
                    <a:bodyPr/>
                    <a:lstStyle/>
                    <a:p>
                      <a:r>
                        <a:rPr lang="en-US" dirty="0" smtClean="0"/>
                        <a:t>-0.3</a:t>
                      </a:r>
                      <a:endParaRPr lang="en-US" dirty="0"/>
                    </a:p>
                  </a:txBody>
                  <a:tcPr marL="93987" marR="93987"/>
                </a:tc>
                <a:tc>
                  <a:txBody>
                    <a:bodyPr/>
                    <a:lstStyle/>
                    <a:p>
                      <a:r>
                        <a:rPr lang="en-US" dirty="0" smtClean="0"/>
                        <a:t>-0.1</a:t>
                      </a:r>
                      <a:endParaRPr lang="en-US" dirty="0"/>
                    </a:p>
                  </a:txBody>
                  <a:tcPr marL="93987" marR="93987"/>
                </a:tc>
                <a:tc>
                  <a:txBody>
                    <a:bodyPr/>
                    <a:lstStyle/>
                    <a:p>
                      <a:r>
                        <a:rPr lang="en-US" dirty="0" smtClean="0"/>
                        <a:t>0.04</a:t>
                      </a:r>
                      <a:endParaRPr lang="en-US" dirty="0"/>
                    </a:p>
                  </a:txBody>
                  <a:tcPr marL="93987" marR="93987"/>
                </a:tc>
                <a:tc>
                  <a:txBody>
                    <a:bodyPr/>
                    <a:lstStyle/>
                    <a:p>
                      <a:r>
                        <a:rPr lang="en-US" dirty="0" smtClean="0"/>
                        <a:t>0</a:t>
                      </a:r>
                      <a:endParaRPr lang="en-US" dirty="0"/>
                    </a:p>
                  </a:txBody>
                  <a:tcPr marL="93987" marR="93987"/>
                </a:tc>
              </a:tr>
            </a:tbl>
          </a:graphicData>
        </a:graphic>
      </p:graphicFrame>
      <p:sp>
        <p:nvSpPr>
          <p:cNvPr id="8" name="TextBox 7"/>
          <p:cNvSpPr txBox="1"/>
          <p:nvPr/>
        </p:nvSpPr>
        <p:spPr>
          <a:xfrm>
            <a:off x="4941455" y="5345607"/>
            <a:ext cx="3546050" cy="369332"/>
          </a:xfrm>
          <a:prstGeom prst="rect">
            <a:avLst/>
          </a:prstGeom>
          <a:solidFill>
            <a:srgbClr val="FF6600"/>
          </a:solidFill>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Intuitive, but low statistical power</a:t>
            </a:r>
            <a:endParaRPr lang="en-US" dirty="0"/>
          </a:p>
        </p:txBody>
      </p:sp>
    </p:spTree>
    <p:extLst>
      <p:ext uri="{BB962C8B-B14F-4D97-AF65-F5344CB8AC3E}">
        <p14:creationId xmlns:p14="http://schemas.microsoft.com/office/powerpoint/2010/main" val="40933947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Mixed model approach</a:t>
            </a:r>
            <a:endParaRPr lang="en-US" dirty="0"/>
          </a:p>
        </p:txBody>
      </p:sp>
      <p:pic>
        <p:nvPicPr>
          <p:cNvPr id="14" name="Content Placeholder 13" descr="lmm.gif"/>
          <p:cNvPicPr>
            <a:picLocks noGrp="1" noChangeAspect="1"/>
          </p:cNvPicPr>
          <p:nvPr>
            <p:ph idx="1"/>
          </p:nvPr>
        </p:nvPicPr>
        <p:blipFill>
          <a:blip r:embed="rId3">
            <a:extLst>
              <a:ext uri="{28A0092B-C50C-407E-A947-70E740481C1C}">
                <a14:useLocalDpi xmlns:a14="http://schemas.microsoft.com/office/drawing/2010/main" val="0"/>
              </a:ext>
            </a:extLst>
          </a:blip>
          <a:srcRect t="-23707" b="-23707"/>
          <a:stretch>
            <a:fillRect/>
          </a:stretch>
        </p:blipFill>
        <p:spPr>
          <a:xfrm>
            <a:off x="457200" y="1300030"/>
            <a:ext cx="8229600" cy="4294359"/>
          </a:xfrm>
        </p:spPr>
      </p:pic>
      <p:sp>
        <p:nvSpPr>
          <p:cNvPr id="9" name="TextBox 8"/>
          <p:cNvSpPr txBox="1"/>
          <p:nvPr/>
        </p:nvSpPr>
        <p:spPr>
          <a:xfrm>
            <a:off x="3867728" y="1928305"/>
            <a:ext cx="3584710" cy="646331"/>
          </a:xfrm>
          <a:prstGeom prst="rect">
            <a:avLst/>
          </a:prstGeom>
          <a:solidFill>
            <a:srgbClr val="FF6600"/>
          </a:solidFill>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Partition variance into covariates,</a:t>
            </a:r>
          </a:p>
          <a:p>
            <a:r>
              <a:rPr lang="en-US" dirty="0" smtClean="0"/>
              <a:t>genetic effects and residuals</a:t>
            </a:r>
            <a:endParaRPr lang="en-US" dirty="0"/>
          </a:p>
        </p:txBody>
      </p:sp>
      <p:sp>
        <p:nvSpPr>
          <p:cNvPr id="10" name="TextBox 9"/>
          <p:cNvSpPr txBox="1"/>
          <p:nvPr/>
        </p:nvSpPr>
        <p:spPr>
          <a:xfrm>
            <a:off x="435418" y="5036341"/>
            <a:ext cx="5429673" cy="646331"/>
          </a:xfrm>
          <a:prstGeom prst="rect">
            <a:avLst/>
          </a:prstGeom>
          <a:solidFill>
            <a:srgbClr val="FF6600"/>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dirty="0" smtClean="0"/>
              <a:t>Use REML to </a:t>
            </a:r>
            <a:r>
              <a:rPr lang="en-US" dirty="0" err="1" smtClean="0"/>
              <a:t>maximise</a:t>
            </a:r>
            <a:r>
              <a:rPr lang="en-US" dirty="0" smtClean="0"/>
              <a:t> likelihood for estimation of </a:t>
            </a:r>
            <a:r>
              <a:rPr lang="el-GR" dirty="0" smtClean="0">
                <a:cs typeface="Arial" pitchFamily="34" charset="0"/>
              </a:rPr>
              <a:t>σ</a:t>
            </a:r>
            <a:r>
              <a:rPr lang="en-GB" baseline="-25000" dirty="0" smtClean="0">
                <a:cs typeface="Arial" pitchFamily="34" charset="0"/>
              </a:rPr>
              <a:t>g</a:t>
            </a:r>
            <a:r>
              <a:rPr lang="en-GB" baseline="30000" dirty="0" smtClean="0">
                <a:cs typeface="Arial" pitchFamily="34" charset="0"/>
              </a:rPr>
              <a:t>2</a:t>
            </a:r>
            <a:r>
              <a:rPr lang="en-GB" dirty="0" smtClean="0">
                <a:cs typeface="Arial" pitchFamily="34" charset="0"/>
              </a:rPr>
              <a:t> and </a:t>
            </a:r>
            <a:r>
              <a:rPr lang="el-GR" dirty="0" smtClean="0">
                <a:cs typeface="Arial" pitchFamily="34" charset="0"/>
              </a:rPr>
              <a:t>σ</a:t>
            </a:r>
            <a:r>
              <a:rPr lang="en-GB" baseline="-25000" dirty="0" smtClean="0">
                <a:cs typeface="Arial" pitchFamily="34" charset="0"/>
              </a:rPr>
              <a:t>e</a:t>
            </a:r>
            <a:r>
              <a:rPr lang="en-GB" baseline="30000" dirty="0" smtClean="0">
                <a:cs typeface="Arial" pitchFamily="34" charset="0"/>
              </a:rPr>
              <a:t>2</a:t>
            </a:r>
            <a:r>
              <a:rPr lang="en-GB" dirty="0" smtClean="0">
                <a:cs typeface="Arial" pitchFamily="34" charset="0"/>
              </a:rPr>
              <a:t> parameters</a:t>
            </a:r>
            <a:endParaRPr lang="en-GB" dirty="0"/>
          </a:p>
        </p:txBody>
      </p:sp>
    </p:spTree>
    <p:extLst>
      <p:ext uri="{BB962C8B-B14F-4D97-AF65-F5344CB8AC3E}">
        <p14:creationId xmlns:p14="http://schemas.microsoft.com/office/powerpoint/2010/main" val="136624724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Mixed model approach</a:t>
            </a:r>
            <a:endParaRPr lang="en-US" dirty="0"/>
          </a:p>
        </p:txBody>
      </p:sp>
      <p:sp>
        <p:nvSpPr>
          <p:cNvPr id="7" name="Rectangle 1"/>
          <p:cNvSpPr>
            <a:spLocks noChangeArrowheads="1"/>
          </p:cNvSpPr>
          <p:nvPr/>
        </p:nvSpPr>
        <p:spPr bwMode="auto">
          <a:xfrm>
            <a:off x="1076254" y="1567767"/>
            <a:ext cx="381098" cy="2027482"/>
          </a:xfrm>
          <a:prstGeom prst="rect">
            <a:avLst/>
          </a:prstGeom>
          <a:noFill/>
          <a:ln w="19050">
            <a:solidFill>
              <a:srgbClr val="000000"/>
            </a:solidFill>
            <a:round/>
            <a:headEnd/>
            <a:tailEnd/>
          </a:ln>
          <a:effectLst/>
        </p:spPr>
        <p:txBody>
          <a:bodyPr wrap="none" lIns="90000" tIns="60876" rIns="90000" bIns="45000" anchor="ctr"/>
          <a:lstStyle/>
          <a:p>
            <a:pPr algn="ctr"/>
            <a:r>
              <a:rPr lang="en-GB" sz="1100" b="1" dirty="0">
                <a:solidFill>
                  <a:srgbClr val="000000"/>
                </a:solidFill>
                <a:ea typeface="DejaVu Sans" charset="0"/>
                <a:cs typeface="DejaVu Sans" charset="0"/>
              </a:rPr>
              <a:t> </a:t>
            </a:r>
            <a:r>
              <a:rPr lang="en-GB" sz="1100" b="1" dirty="0">
                <a:solidFill>
                  <a:srgbClr val="0070C0"/>
                </a:solidFill>
                <a:ea typeface="DejaVu Sans" charset="0"/>
                <a:cs typeface="DejaVu Sans" charset="0"/>
              </a:rPr>
              <a:t>1</a:t>
            </a:r>
          </a:p>
          <a:p>
            <a:pPr algn="ctr"/>
            <a:endParaRPr lang="en-GB" sz="1100" b="1" dirty="0">
              <a:solidFill>
                <a:srgbClr val="0070C0"/>
              </a:solidFill>
              <a:ea typeface="DejaVu Sans" charset="0"/>
              <a:cs typeface="DejaVu Sans" charset="0"/>
            </a:endParaRPr>
          </a:p>
          <a:p>
            <a:pPr algn="ctr"/>
            <a:r>
              <a:rPr lang="en-GB" sz="1100" b="1" dirty="0">
                <a:solidFill>
                  <a:srgbClr val="0070C0"/>
                </a:solidFill>
                <a:ea typeface="DejaVu Sans" charset="0"/>
                <a:cs typeface="DejaVu Sans" charset="0"/>
              </a:rPr>
              <a:t> 1</a:t>
            </a:r>
          </a:p>
          <a:p>
            <a:pPr algn="ctr"/>
            <a:endParaRPr lang="en-GB" sz="1100" b="1" dirty="0">
              <a:solidFill>
                <a:srgbClr val="0070C0"/>
              </a:solidFill>
              <a:ea typeface="DejaVu Sans" charset="0"/>
              <a:cs typeface="DejaVu Sans" charset="0"/>
            </a:endParaRPr>
          </a:p>
          <a:p>
            <a:pPr algn="ctr"/>
            <a:r>
              <a:rPr lang="en-GB" sz="1100" b="1" dirty="0">
                <a:solidFill>
                  <a:srgbClr val="0070C0"/>
                </a:solidFill>
                <a:ea typeface="DejaVu Sans" charset="0"/>
                <a:cs typeface="DejaVu Sans" charset="0"/>
              </a:rPr>
              <a:t> 1</a:t>
            </a:r>
          </a:p>
          <a:p>
            <a:pPr algn="ctr"/>
            <a:endParaRPr lang="en-GB" sz="1100" b="1" dirty="0">
              <a:solidFill>
                <a:srgbClr val="000000"/>
              </a:solidFill>
              <a:ea typeface="DejaVu Sans" charset="0"/>
              <a:cs typeface="DejaVu Sans" charset="0"/>
            </a:endParaRPr>
          </a:p>
          <a:p>
            <a:pPr algn="ctr"/>
            <a:r>
              <a:rPr lang="en-GB" sz="1100" b="1" dirty="0">
                <a:solidFill>
                  <a:srgbClr val="000000"/>
                </a:solidFill>
                <a:ea typeface="DejaVu Sans" charset="0"/>
                <a:cs typeface="DejaVu Sans" charset="0"/>
              </a:rPr>
              <a:t> -1 </a:t>
            </a:r>
          </a:p>
          <a:p>
            <a:pPr algn="ctr"/>
            <a:endParaRPr lang="en-GB" sz="1100" b="1" dirty="0">
              <a:solidFill>
                <a:srgbClr val="000000"/>
              </a:solidFill>
              <a:ea typeface="DejaVu Sans" charset="0"/>
              <a:cs typeface="DejaVu Sans" charset="0"/>
            </a:endParaRPr>
          </a:p>
          <a:p>
            <a:pPr algn="ctr"/>
            <a:r>
              <a:rPr lang="en-GB" sz="1100" b="1" dirty="0">
                <a:solidFill>
                  <a:srgbClr val="000000"/>
                </a:solidFill>
                <a:ea typeface="DejaVu Sans" charset="0"/>
                <a:cs typeface="DejaVu Sans" charset="0"/>
              </a:rPr>
              <a:t>-1</a:t>
            </a:r>
          </a:p>
          <a:p>
            <a:pPr algn="ctr"/>
            <a:endParaRPr lang="en-GB" sz="1100" b="1" dirty="0">
              <a:solidFill>
                <a:srgbClr val="000000"/>
              </a:solidFill>
              <a:ea typeface="DejaVu Sans" charset="0"/>
              <a:cs typeface="DejaVu Sans" charset="0"/>
            </a:endParaRPr>
          </a:p>
          <a:p>
            <a:pPr algn="ctr"/>
            <a:r>
              <a:rPr lang="en-GB" sz="1100" b="1" dirty="0">
                <a:solidFill>
                  <a:srgbClr val="000000"/>
                </a:solidFill>
                <a:ea typeface="DejaVu Sans" charset="0"/>
                <a:cs typeface="DejaVu Sans" charset="0"/>
              </a:rPr>
              <a:t>-1</a:t>
            </a:r>
          </a:p>
        </p:txBody>
      </p:sp>
      <p:sp>
        <p:nvSpPr>
          <p:cNvPr id="8" name="Rectangle 12"/>
          <p:cNvSpPr>
            <a:spLocks noChangeArrowheads="1"/>
          </p:cNvSpPr>
          <p:nvPr/>
        </p:nvSpPr>
        <p:spPr bwMode="auto">
          <a:xfrm>
            <a:off x="5957946" y="952043"/>
            <a:ext cx="2857520" cy="2143140"/>
          </a:xfrm>
          <a:prstGeom prst="rect">
            <a:avLst/>
          </a:prstGeom>
          <a:noFill/>
          <a:ln w="19050">
            <a:solidFill>
              <a:srgbClr val="000000"/>
            </a:solidFill>
            <a:round/>
            <a:headEnd/>
            <a:tailEnd/>
          </a:ln>
          <a:effectLst/>
        </p:spPr>
        <p:txBody>
          <a:bodyPr wrap="none" lIns="90000" tIns="60876" rIns="90000" bIns="45000" anchor="ctr"/>
          <a:lstStyle/>
          <a:p>
            <a:pPr algn="ctr">
              <a:tabLst>
                <a:tab pos="723900" algn="l"/>
                <a:tab pos="1447800" algn="l"/>
                <a:tab pos="2171700" algn="l"/>
                <a:tab pos="2895600" algn="l"/>
                <a:tab pos="3619500" algn="l"/>
              </a:tabLst>
            </a:pPr>
            <a:r>
              <a:rPr lang="en-GB" sz="1100" b="1" dirty="0">
                <a:solidFill>
                  <a:srgbClr val="FF0000"/>
                </a:solidFill>
                <a:ea typeface="DejaVu Sans" charset="0"/>
                <a:cs typeface="DejaVu Sans" charset="0"/>
              </a:rPr>
              <a:t>    1      0.5   0.13</a:t>
            </a:r>
            <a:r>
              <a:rPr lang="en-GB" sz="1100" b="1" dirty="0">
                <a:solidFill>
                  <a:srgbClr val="2323DC"/>
                </a:solidFill>
                <a:ea typeface="DejaVu Sans" charset="0"/>
                <a:cs typeface="DejaVu Sans" charset="0"/>
              </a:rPr>
              <a:t> </a:t>
            </a:r>
            <a:r>
              <a:rPr lang="en-GB" sz="1100" b="1" dirty="0">
                <a:solidFill>
                  <a:srgbClr val="000000"/>
                </a:solidFill>
                <a:ea typeface="DejaVu Sans" charset="0"/>
                <a:cs typeface="DejaVu Sans" charset="0"/>
              </a:rPr>
              <a:t>  0.01   0.09   0.01</a:t>
            </a:r>
          </a:p>
          <a:p>
            <a:pPr algn="ctr">
              <a:tabLst>
                <a:tab pos="723900" algn="l"/>
                <a:tab pos="1447800" algn="l"/>
                <a:tab pos="2171700" algn="l"/>
                <a:tab pos="2895600" algn="l"/>
                <a:tab pos="3619500" algn="l"/>
              </a:tabLst>
            </a:pP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r>
              <a:rPr lang="en-GB" sz="1100" b="1" dirty="0">
                <a:solidFill>
                  <a:srgbClr val="2323DC"/>
                </a:solidFill>
                <a:ea typeface="DejaVu Sans" charset="0"/>
                <a:cs typeface="DejaVu Sans" charset="0"/>
              </a:rPr>
              <a:t>  </a:t>
            </a:r>
            <a:r>
              <a:rPr lang="en-GB" sz="1100" b="1" dirty="0">
                <a:solidFill>
                  <a:srgbClr val="FF0000"/>
                </a:solidFill>
                <a:ea typeface="DejaVu Sans" charset="0"/>
                <a:cs typeface="DejaVu Sans" charset="0"/>
              </a:rPr>
              <a:t>0.5      1     0.13   </a:t>
            </a:r>
            <a:r>
              <a:rPr lang="en-GB" sz="1100" b="1" dirty="0">
                <a:solidFill>
                  <a:srgbClr val="000000"/>
                </a:solidFill>
                <a:ea typeface="DejaVu Sans" charset="0"/>
                <a:cs typeface="DejaVu Sans" charset="0"/>
              </a:rPr>
              <a:t>0.02   0.07   0.04</a:t>
            </a:r>
          </a:p>
          <a:p>
            <a:pPr algn="ctr">
              <a:tabLst>
                <a:tab pos="723900" algn="l"/>
                <a:tab pos="1447800" algn="l"/>
                <a:tab pos="2171700" algn="l"/>
                <a:tab pos="2895600" algn="l"/>
                <a:tab pos="3619500" algn="l"/>
              </a:tabLst>
            </a:pP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r>
              <a:rPr lang="en-GB" sz="1100" b="1" dirty="0">
                <a:solidFill>
                  <a:srgbClr val="2323DC"/>
                </a:solidFill>
                <a:ea typeface="DejaVu Sans" charset="0"/>
                <a:cs typeface="DejaVu Sans" charset="0"/>
              </a:rPr>
              <a:t> </a:t>
            </a:r>
            <a:r>
              <a:rPr lang="en-GB" sz="1100" b="1" dirty="0">
                <a:solidFill>
                  <a:srgbClr val="FF0000"/>
                </a:solidFill>
                <a:ea typeface="DejaVu Sans" charset="0"/>
                <a:cs typeface="DejaVu Sans" charset="0"/>
              </a:rPr>
              <a:t>0.13   </a:t>
            </a:r>
            <a:r>
              <a:rPr lang="en-GB" sz="1100" b="1" dirty="0" err="1">
                <a:solidFill>
                  <a:srgbClr val="FF0000"/>
                </a:solidFill>
                <a:ea typeface="DejaVu Sans" charset="0"/>
                <a:cs typeface="DejaVu Sans" charset="0"/>
              </a:rPr>
              <a:t>0.13</a:t>
            </a:r>
            <a:r>
              <a:rPr lang="en-GB" sz="1100" b="1" dirty="0">
                <a:solidFill>
                  <a:srgbClr val="FF0000"/>
                </a:solidFill>
                <a:ea typeface="DejaVu Sans" charset="0"/>
                <a:cs typeface="DejaVu Sans" charset="0"/>
              </a:rPr>
              <a:t>     1     </a:t>
            </a:r>
            <a:r>
              <a:rPr lang="en-GB" sz="1100" b="1" dirty="0">
                <a:solidFill>
                  <a:srgbClr val="000000"/>
                </a:solidFill>
                <a:ea typeface="DejaVu Sans" charset="0"/>
                <a:cs typeface="DejaVu Sans" charset="0"/>
              </a:rPr>
              <a:t>0.03   0.01   0.05</a:t>
            </a:r>
          </a:p>
          <a:p>
            <a:pPr algn="ctr">
              <a:tabLst>
                <a:tab pos="723900" algn="l"/>
                <a:tab pos="1447800" algn="l"/>
                <a:tab pos="2171700" algn="l"/>
                <a:tab pos="2895600" algn="l"/>
                <a:tab pos="3619500" algn="l"/>
              </a:tabLst>
            </a:pP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r>
              <a:rPr lang="en-GB" sz="1100" b="1" dirty="0">
                <a:solidFill>
                  <a:srgbClr val="000000"/>
                </a:solidFill>
                <a:ea typeface="DejaVu Sans" charset="0"/>
                <a:cs typeface="DejaVu Sans" charset="0"/>
              </a:rPr>
              <a:t> 0.01   0.02   0.03   </a:t>
            </a:r>
            <a:r>
              <a:rPr lang="en-GB" sz="1100" b="1" dirty="0">
                <a:solidFill>
                  <a:srgbClr val="2323DC"/>
                </a:solidFill>
                <a:ea typeface="DejaVu Sans" charset="0"/>
                <a:cs typeface="DejaVu Sans" charset="0"/>
              </a:rPr>
              <a:t>  </a:t>
            </a:r>
            <a:r>
              <a:rPr lang="en-GB" sz="1100" b="1" dirty="0">
                <a:solidFill>
                  <a:srgbClr val="FF0000"/>
                </a:solidFill>
                <a:ea typeface="DejaVu Sans" charset="0"/>
                <a:cs typeface="DejaVu Sans" charset="0"/>
              </a:rPr>
              <a:t>1     0.25     1   </a:t>
            </a:r>
          </a:p>
          <a:p>
            <a:pPr algn="ctr">
              <a:tabLst>
                <a:tab pos="723900" algn="l"/>
                <a:tab pos="1447800" algn="l"/>
                <a:tab pos="2171700" algn="l"/>
                <a:tab pos="2895600" algn="l"/>
                <a:tab pos="3619500" algn="l"/>
              </a:tabLst>
            </a:pP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r>
              <a:rPr lang="en-GB" sz="1100" b="1" dirty="0">
                <a:solidFill>
                  <a:srgbClr val="000000"/>
                </a:solidFill>
                <a:ea typeface="DejaVu Sans" charset="0"/>
                <a:cs typeface="DejaVu Sans" charset="0"/>
              </a:rPr>
              <a:t> 0.09   0.07   0.01   </a:t>
            </a:r>
            <a:r>
              <a:rPr lang="en-GB" sz="1100" b="1" dirty="0">
                <a:solidFill>
                  <a:srgbClr val="FF0000"/>
                </a:solidFill>
                <a:ea typeface="DejaVu Sans" charset="0"/>
                <a:cs typeface="DejaVu Sans" charset="0"/>
              </a:rPr>
              <a:t>0.25     1     0.38</a:t>
            </a:r>
          </a:p>
          <a:p>
            <a:pPr algn="ctr">
              <a:tabLst>
                <a:tab pos="723900" algn="l"/>
                <a:tab pos="1447800" algn="l"/>
                <a:tab pos="2171700" algn="l"/>
                <a:tab pos="2895600" algn="l"/>
                <a:tab pos="3619500" algn="l"/>
              </a:tabLst>
            </a:pP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r>
              <a:rPr lang="en-GB" sz="1100" b="1" dirty="0">
                <a:solidFill>
                  <a:srgbClr val="000000"/>
                </a:solidFill>
                <a:ea typeface="DejaVu Sans" charset="0"/>
                <a:cs typeface="DejaVu Sans" charset="0"/>
              </a:rPr>
              <a:t>0.01   0.04   0.05     </a:t>
            </a:r>
            <a:r>
              <a:rPr lang="en-GB" sz="1100" b="1" dirty="0">
                <a:solidFill>
                  <a:srgbClr val="FF0000"/>
                </a:solidFill>
                <a:ea typeface="DejaVu Sans" charset="0"/>
                <a:cs typeface="DejaVu Sans" charset="0"/>
              </a:rPr>
              <a:t>1     0.38     1  </a:t>
            </a:r>
          </a:p>
        </p:txBody>
      </p:sp>
      <p:sp>
        <p:nvSpPr>
          <p:cNvPr id="9" name="Rectangle 15"/>
          <p:cNvSpPr>
            <a:spLocks noChangeArrowheads="1"/>
          </p:cNvSpPr>
          <p:nvPr/>
        </p:nvSpPr>
        <p:spPr bwMode="auto">
          <a:xfrm>
            <a:off x="6243698" y="3720455"/>
            <a:ext cx="2251090" cy="2143140"/>
          </a:xfrm>
          <a:prstGeom prst="rect">
            <a:avLst/>
          </a:prstGeom>
          <a:noFill/>
          <a:ln w="19050">
            <a:solidFill>
              <a:srgbClr val="000000"/>
            </a:solidFill>
            <a:round/>
            <a:headEnd/>
            <a:tailEnd/>
          </a:ln>
          <a:effectLst/>
        </p:spPr>
        <p:txBody>
          <a:bodyPr wrap="none" lIns="90000" tIns="60876" rIns="90000" bIns="45000" anchor="ctr"/>
          <a:lstStyle/>
          <a:p>
            <a:pPr algn="ctr">
              <a:tabLst>
                <a:tab pos="723900" algn="l"/>
                <a:tab pos="1447800" algn="l"/>
                <a:tab pos="2171700" algn="l"/>
              </a:tabLst>
            </a:pPr>
            <a:r>
              <a:rPr lang="en-GB" sz="1100" b="1" dirty="0">
                <a:solidFill>
                  <a:srgbClr val="FF0000"/>
                </a:solidFill>
                <a:ea typeface="DejaVu Sans" charset="0"/>
                <a:cs typeface="DejaVu Sans" charset="0"/>
              </a:rPr>
              <a:t>1   </a:t>
            </a:r>
            <a:r>
              <a:rPr lang="en-GB" sz="1100" b="1" dirty="0" smtClean="0">
                <a:solidFill>
                  <a:srgbClr val="FF0000"/>
                </a:solidFill>
                <a:ea typeface="DejaVu Sans" charset="0"/>
                <a:cs typeface="DejaVu Sans" charset="0"/>
              </a:rPr>
              <a:t>   0      </a:t>
            </a:r>
            <a:r>
              <a:rPr lang="en-GB" sz="1100" b="1" dirty="0" err="1" smtClean="0">
                <a:solidFill>
                  <a:srgbClr val="FF0000"/>
                </a:solidFill>
                <a:ea typeface="DejaVu Sans" charset="0"/>
                <a:cs typeface="DejaVu Sans" charset="0"/>
              </a:rPr>
              <a:t>0</a:t>
            </a:r>
            <a:r>
              <a:rPr lang="en-GB" sz="1100" b="1" dirty="0" smtClean="0">
                <a:solidFill>
                  <a:srgbClr val="FF0000"/>
                </a:solidFill>
                <a:ea typeface="DejaVu Sans" charset="0"/>
                <a:cs typeface="DejaVu Sans" charset="0"/>
              </a:rPr>
              <a:t>      </a:t>
            </a:r>
            <a:r>
              <a:rPr lang="en-GB" sz="1100" b="1" dirty="0" err="1">
                <a:solidFill>
                  <a:srgbClr val="000000"/>
                </a:solidFill>
                <a:ea typeface="DejaVu Sans" charset="0"/>
                <a:cs typeface="DejaVu Sans" charset="0"/>
              </a:rPr>
              <a:t>0</a:t>
            </a:r>
            <a:r>
              <a:rPr lang="en-GB" sz="1100" b="1" dirty="0">
                <a:solidFill>
                  <a:srgbClr val="000000"/>
                </a:solidFill>
                <a:ea typeface="DejaVu Sans" charset="0"/>
                <a:cs typeface="DejaVu Sans" charset="0"/>
              </a:rPr>
              <a:t> </a:t>
            </a:r>
            <a:r>
              <a:rPr lang="en-GB" sz="1100" b="1" dirty="0" smtClean="0">
                <a:solidFill>
                  <a:srgbClr val="000000"/>
                </a:solidFill>
                <a:ea typeface="DejaVu Sans" charset="0"/>
                <a:cs typeface="DejaVu Sans" charset="0"/>
              </a:rPr>
              <a:t>     </a:t>
            </a:r>
            <a:r>
              <a:rPr lang="en-GB" sz="1100" b="1" dirty="0" err="1" smtClean="0">
                <a:solidFill>
                  <a:srgbClr val="000000"/>
                </a:solidFill>
                <a:ea typeface="DejaVu Sans" charset="0"/>
                <a:cs typeface="DejaVu Sans" charset="0"/>
              </a:rPr>
              <a:t>0</a:t>
            </a:r>
            <a:r>
              <a:rPr lang="en-GB" sz="1100" b="1" dirty="0" smtClean="0">
                <a:solidFill>
                  <a:srgbClr val="000000"/>
                </a:solidFill>
                <a:ea typeface="DejaVu Sans" charset="0"/>
                <a:cs typeface="DejaVu Sans" charset="0"/>
              </a:rPr>
              <a:t>      </a:t>
            </a:r>
            <a:r>
              <a:rPr lang="en-GB" sz="1100" b="1" dirty="0" err="1">
                <a:solidFill>
                  <a:srgbClr val="000000"/>
                </a:solidFill>
                <a:ea typeface="DejaVu Sans" charset="0"/>
                <a:cs typeface="DejaVu Sans" charset="0"/>
              </a:rPr>
              <a:t>0</a:t>
            </a:r>
            <a:endParaRPr lang="en-GB" sz="1100" b="1" dirty="0">
              <a:solidFill>
                <a:srgbClr val="000000"/>
              </a:solidFill>
              <a:ea typeface="DejaVu Sans" charset="0"/>
              <a:cs typeface="DejaVu Sans" charset="0"/>
            </a:endParaRPr>
          </a:p>
          <a:p>
            <a:pPr algn="ctr">
              <a:tabLst>
                <a:tab pos="723900" algn="l"/>
                <a:tab pos="1447800" algn="l"/>
                <a:tab pos="2171700" algn="l"/>
              </a:tabLst>
            </a:pPr>
            <a:endParaRPr lang="en-GB" sz="1100" b="1" dirty="0">
              <a:solidFill>
                <a:srgbClr val="000000"/>
              </a:solidFill>
              <a:ea typeface="DejaVu Sans" charset="0"/>
              <a:cs typeface="DejaVu Sans" charset="0"/>
            </a:endParaRPr>
          </a:p>
          <a:p>
            <a:pPr algn="ctr">
              <a:tabLst>
                <a:tab pos="723900" algn="l"/>
                <a:tab pos="1447800" algn="l"/>
                <a:tab pos="2171700" algn="l"/>
              </a:tabLst>
            </a:pPr>
            <a:r>
              <a:rPr lang="en-GB" sz="1100" b="1" dirty="0">
                <a:solidFill>
                  <a:srgbClr val="FF0000"/>
                </a:solidFill>
                <a:ea typeface="DejaVu Sans" charset="0"/>
                <a:cs typeface="DejaVu Sans" charset="0"/>
              </a:rPr>
              <a:t>0    </a:t>
            </a:r>
            <a:r>
              <a:rPr lang="en-GB" sz="1100" b="1" dirty="0" smtClean="0">
                <a:solidFill>
                  <a:srgbClr val="FF0000"/>
                </a:solidFill>
                <a:ea typeface="DejaVu Sans" charset="0"/>
                <a:cs typeface="DejaVu Sans" charset="0"/>
              </a:rPr>
              <a:t>  1      </a:t>
            </a:r>
            <a:r>
              <a:rPr lang="en-GB" sz="1100" b="1" dirty="0">
                <a:solidFill>
                  <a:srgbClr val="FF0000"/>
                </a:solidFill>
                <a:ea typeface="DejaVu Sans" charset="0"/>
                <a:cs typeface="DejaVu Sans" charset="0"/>
              </a:rPr>
              <a:t>0 </a:t>
            </a:r>
            <a:r>
              <a:rPr lang="en-GB" sz="1100" b="1" dirty="0" smtClean="0">
                <a:solidFill>
                  <a:srgbClr val="FF0000"/>
                </a:solidFill>
                <a:ea typeface="DejaVu Sans" charset="0"/>
                <a:cs typeface="DejaVu Sans" charset="0"/>
              </a:rPr>
              <a:t>     </a:t>
            </a:r>
            <a:r>
              <a:rPr lang="en-GB" sz="1100" b="1" dirty="0" err="1">
                <a:solidFill>
                  <a:srgbClr val="000000"/>
                </a:solidFill>
                <a:ea typeface="DejaVu Sans" charset="0"/>
                <a:cs typeface="DejaVu Sans" charset="0"/>
              </a:rPr>
              <a:t>0</a:t>
            </a:r>
            <a:r>
              <a:rPr lang="en-GB" sz="1100" b="1" dirty="0">
                <a:solidFill>
                  <a:srgbClr val="000000"/>
                </a:solidFill>
                <a:ea typeface="DejaVu Sans" charset="0"/>
                <a:cs typeface="DejaVu Sans" charset="0"/>
              </a:rPr>
              <a:t> </a:t>
            </a:r>
            <a:r>
              <a:rPr lang="en-GB" sz="1100" b="1" dirty="0" smtClean="0">
                <a:solidFill>
                  <a:srgbClr val="000000"/>
                </a:solidFill>
                <a:ea typeface="DejaVu Sans" charset="0"/>
                <a:cs typeface="DejaVu Sans" charset="0"/>
              </a:rPr>
              <a:t>     </a:t>
            </a:r>
            <a:r>
              <a:rPr lang="en-GB" sz="1100" b="1" dirty="0" err="1">
                <a:solidFill>
                  <a:srgbClr val="000000"/>
                </a:solidFill>
                <a:ea typeface="DejaVu Sans" charset="0"/>
                <a:cs typeface="DejaVu Sans" charset="0"/>
              </a:rPr>
              <a:t>0</a:t>
            </a:r>
            <a:r>
              <a:rPr lang="en-GB" sz="1100" b="1" dirty="0">
                <a:solidFill>
                  <a:srgbClr val="000000"/>
                </a:solidFill>
                <a:ea typeface="DejaVu Sans" charset="0"/>
                <a:cs typeface="DejaVu Sans" charset="0"/>
              </a:rPr>
              <a:t> </a:t>
            </a:r>
            <a:r>
              <a:rPr lang="en-GB" sz="1100" b="1" dirty="0" smtClean="0">
                <a:solidFill>
                  <a:srgbClr val="000000"/>
                </a:solidFill>
                <a:ea typeface="DejaVu Sans" charset="0"/>
                <a:cs typeface="DejaVu Sans" charset="0"/>
              </a:rPr>
              <a:t>     </a:t>
            </a:r>
            <a:r>
              <a:rPr lang="en-GB" sz="1100" b="1" dirty="0" err="1">
                <a:solidFill>
                  <a:srgbClr val="000000"/>
                </a:solidFill>
                <a:ea typeface="DejaVu Sans" charset="0"/>
                <a:cs typeface="DejaVu Sans" charset="0"/>
              </a:rPr>
              <a:t>0</a:t>
            </a:r>
            <a:endParaRPr lang="en-GB" sz="1100" b="1" dirty="0">
              <a:solidFill>
                <a:srgbClr val="000000"/>
              </a:solidFill>
              <a:ea typeface="DejaVu Sans" charset="0"/>
              <a:cs typeface="DejaVu Sans" charset="0"/>
            </a:endParaRPr>
          </a:p>
          <a:p>
            <a:pPr algn="ctr">
              <a:tabLst>
                <a:tab pos="723900" algn="l"/>
                <a:tab pos="1447800" algn="l"/>
                <a:tab pos="2171700" algn="l"/>
              </a:tabLst>
            </a:pPr>
            <a:endParaRPr lang="en-GB" sz="1100" b="1" dirty="0">
              <a:solidFill>
                <a:srgbClr val="000000"/>
              </a:solidFill>
              <a:ea typeface="DejaVu Sans" charset="0"/>
              <a:cs typeface="DejaVu Sans" charset="0"/>
            </a:endParaRPr>
          </a:p>
          <a:p>
            <a:pPr algn="ctr">
              <a:tabLst>
                <a:tab pos="723900" algn="l"/>
                <a:tab pos="1447800" algn="l"/>
                <a:tab pos="2171700" algn="l"/>
              </a:tabLst>
            </a:pPr>
            <a:r>
              <a:rPr lang="en-GB" sz="1100" b="1" dirty="0">
                <a:solidFill>
                  <a:srgbClr val="FF0000"/>
                </a:solidFill>
                <a:ea typeface="DejaVu Sans" charset="0"/>
                <a:cs typeface="DejaVu Sans" charset="0"/>
              </a:rPr>
              <a:t>0     </a:t>
            </a:r>
            <a:r>
              <a:rPr lang="en-GB" sz="1100" b="1" dirty="0" smtClean="0">
                <a:solidFill>
                  <a:srgbClr val="FF0000"/>
                </a:solidFill>
                <a:ea typeface="DejaVu Sans" charset="0"/>
                <a:cs typeface="DejaVu Sans" charset="0"/>
              </a:rPr>
              <a:t> </a:t>
            </a:r>
            <a:r>
              <a:rPr lang="en-GB" sz="1100" b="1" dirty="0" err="1" smtClean="0">
                <a:solidFill>
                  <a:srgbClr val="FF0000"/>
                </a:solidFill>
                <a:ea typeface="DejaVu Sans" charset="0"/>
                <a:cs typeface="DejaVu Sans" charset="0"/>
              </a:rPr>
              <a:t>0</a:t>
            </a:r>
            <a:r>
              <a:rPr lang="en-GB" sz="1100" b="1" dirty="0" smtClean="0">
                <a:solidFill>
                  <a:srgbClr val="FF0000"/>
                </a:solidFill>
                <a:ea typeface="DejaVu Sans" charset="0"/>
                <a:cs typeface="DejaVu Sans" charset="0"/>
              </a:rPr>
              <a:t>      </a:t>
            </a:r>
            <a:r>
              <a:rPr lang="en-GB" sz="1100" b="1" dirty="0">
                <a:solidFill>
                  <a:srgbClr val="FF0000"/>
                </a:solidFill>
                <a:ea typeface="DejaVu Sans" charset="0"/>
                <a:cs typeface="DejaVu Sans" charset="0"/>
              </a:rPr>
              <a:t>1  </a:t>
            </a:r>
            <a:r>
              <a:rPr lang="en-GB" sz="1100" b="1" dirty="0" smtClean="0">
                <a:solidFill>
                  <a:srgbClr val="FF0000"/>
                </a:solidFill>
                <a:ea typeface="DejaVu Sans" charset="0"/>
                <a:cs typeface="DejaVu Sans" charset="0"/>
              </a:rPr>
              <a:t>    </a:t>
            </a:r>
            <a:r>
              <a:rPr lang="en-GB" sz="1100" b="1" dirty="0">
                <a:solidFill>
                  <a:srgbClr val="000000"/>
                </a:solidFill>
                <a:ea typeface="DejaVu Sans" charset="0"/>
                <a:cs typeface="DejaVu Sans" charset="0"/>
              </a:rPr>
              <a:t>0 </a:t>
            </a:r>
            <a:r>
              <a:rPr lang="en-GB" sz="1100" b="1" dirty="0" smtClean="0">
                <a:solidFill>
                  <a:srgbClr val="000000"/>
                </a:solidFill>
                <a:ea typeface="DejaVu Sans" charset="0"/>
                <a:cs typeface="DejaVu Sans" charset="0"/>
              </a:rPr>
              <a:t>     </a:t>
            </a:r>
            <a:r>
              <a:rPr lang="en-GB" sz="1100" b="1" dirty="0" err="1">
                <a:solidFill>
                  <a:srgbClr val="000000"/>
                </a:solidFill>
                <a:ea typeface="DejaVu Sans" charset="0"/>
                <a:cs typeface="DejaVu Sans" charset="0"/>
              </a:rPr>
              <a:t>0</a:t>
            </a:r>
            <a:r>
              <a:rPr lang="en-GB" sz="1100" b="1" dirty="0">
                <a:solidFill>
                  <a:srgbClr val="000000"/>
                </a:solidFill>
                <a:ea typeface="DejaVu Sans" charset="0"/>
                <a:cs typeface="DejaVu Sans" charset="0"/>
              </a:rPr>
              <a:t>  </a:t>
            </a:r>
            <a:r>
              <a:rPr lang="en-GB" sz="1100" b="1" dirty="0" smtClean="0">
                <a:solidFill>
                  <a:srgbClr val="000000"/>
                </a:solidFill>
                <a:ea typeface="DejaVu Sans" charset="0"/>
                <a:cs typeface="DejaVu Sans" charset="0"/>
              </a:rPr>
              <a:t>    </a:t>
            </a:r>
            <a:r>
              <a:rPr lang="en-GB" sz="1100" b="1" dirty="0" err="1">
                <a:solidFill>
                  <a:srgbClr val="000000"/>
                </a:solidFill>
                <a:ea typeface="DejaVu Sans" charset="0"/>
                <a:cs typeface="DejaVu Sans" charset="0"/>
              </a:rPr>
              <a:t>0</a:t>
            </a:r>
            <a:endParaRPr lang="en-GB" sz="1100" b="1" dirty="0">
              <a:solidFill>
                <a:srgbClr val="000000"/>
              </a:solidFill>
              <a:ea typeface="DejaVu Sans" charset="0"/>
              <a:cs typeface="DejaVu Sans" charset="0"/>
            </a:endParaRPr>
          </a:p>
          <a:p>
            <a:pPr algn="ctr">
              <a:tabLst>
                <a:tab pos="723900" algn="l"/>
                <a:tab pos="1447800" algn="l"/>
                <a:tab pos="2171700" algn="l"/>
              </a:tabLst>
            </a:pPr>
            <a:endParaRPr lang="en-GB" sz="1100" b="1" dirty="0">
              <a:solidFill>
                <a:srgbClr val="000000"/>
              </a:solidFill>
              <a:ea typeface="DejaVu Sans" charset="0"/>
              <a:cs typeface="DejaVu Sans" charset="0"/>
            </a:endParaRPr>
          </a:p>
          <a:p>
            <a:pPr algn="ctr">
              <a:tabLst>
                <a:tab pos="723900" algn="l"/>
                <a:tab pos="1447800" algn="l"/>
                <a:tab pos="2171700" algn="l"/>
              </a:tabLst>
            </a:pPr>
            <a:r>
              <a:rPr lang="en-GB" sz="1100" b="1" dirty="0">
                <a:solidFill>
                  <a:srgbClr val="000000"/>
                </a:solidFill>
                <a:ea typeface="DejaVu Sans" charset="0"/>
                <a:cs typeface="DejaVu Sans" charset="0"/>
              </a:rPr>
              <a:t>0     </a:t>
            </a:r>
            <a:r>
              <a:rPr lang="en-GB" sz="1100" b="1" dirty="0" smtClean="0">
                <a:solidFill>
                  <a:srgbClr val="000000"/>
                </a:solidFill>
                <a:ea typeface="DejaVu Sans" charset="0"/>
                <a:cs typeface="DejaVu Sans" charset="0"/>
              </a:rPr>
              <a:t> </a:t>
            </a:r>
            <a:r>
              <a:rPr lang="en-GB" sz="1100" b="1" dirty="0" err="1" smtClean="0">
                <a:solidFill>
                  <a:srgbClr val="000000"/>
                </a:solidFill>
                <a:ea typeface="DejaVu Sans" charset="0"/>
                <a:cs typeface="DejaVu Sans" charset="0"/>
              </a:rPr>
              <a:t>0</a:t>
            </a:r>
            <a:r>
              <a:rPr lang="en-GB" sz="1100" b="1" dirty="0" smtClean="0">
                <a:solidFill>
                  <a:srgbClr val="000000"/>
                </a:solidFill>
                <a:ea typeface="DejaVu Sans" charset="0"/>
                <a:cs typeface="DejaVu Sans" charset="0"/>
              </a:rPr>
              <a:t>      </a:t>
            </a:r>
            <a:r>
              <a:rPr lang="en-GB" sz="1100" b="1" dirty="0" err="1">
                <a:solidFill>
                  <a:srgbClr val="000000"/>
                </a:solidFill>
                <a:ea typeface="DejaVu Sans" charset="0"/>
                <a:cs typeface="DejaVu Sans" charset="0"/>
              </a:rPr>
              <a:t>0</a:t>
            </a:r>
            <a:r>
              <a:rPr lang="en-GB" sz="1100" b="1" dirty="0">
                <a:solidFill>
                  <a:srgbClr val="000000"/>
                </a:solidFill>
                <a:ea typeface="DejaVu Sans" charset="0"/>
                <a:cs typeface="DejaVu Sans" charset="0"/>
              </a:rPr>
              <a:t>   </a:t>
            </a:r>
            <a:r>
              <a:rPr lang="en-GB" sz="1100" b="1" dirty="0" smtClean="0">
                <a:solidFill>
                  <a:srgbClr val="000000"/>
                </a:solidFill>
                <a:ea typeface="DejaVu Sans" charset="0"/>
                <a:cs typeface="DejaVu Sans" charset="0"/>
              </a:rPr>
              <a:t>  </a:t>
            </a:r>
            <a:r>
              <a:rPr lang="en-GB" sz="1100" b="1" dirty="0" smtClean="0">
                <a:solidFill>
                  <a:srgbClr val="2323DC"/>
                </a:solidFill>
                <a:ea typeface="DejaVu Sans" charset="0"/>
                <a:cs typeface="DejaVu Sans" charset="0"/>
              </a:rPr>
              <a:t> </a:t>
            </a:r>
            <a:r>
              <a:rPr lang="en-GB" sz="1100" b="1" dirty="0">
                <a:solidFill>
                  <a:srgbClr val="FF0000"/>
                </a:solidFill>
                <a:ea typeface="DejaVu Sans" charset="0"/>
                <a:cs typeface="DejaVu Sans" charset="0"/>
              </a:rPr>
              <a:t>1 </a:t>
            </a:r>
            <a:r>
              <a:rPr lang="en-GB" sz="1100" b="1" dirty="0" smtClean="0">
                <a:solidFill>
                  <a:srgbClr val="FF0000"/>
                </a:solidFill>
                <a:ea typeface="DejaVu Sans" charset="0"/>
                <a:cs typeface="DejaVu Sans" charset="0"/>
              </a:rPr>
              <a:t>     </a:t>
            </a:r>
            <a:r>
              <a:rPr lang="en-GB" sz="1100" b="1" dirty="0">
                <a:solidFill>
                  <a:srgbClr val="FF0000"/>
                </a:solidFill>
                <a:ea typeface="DejaVu Sans" charset="0"/>
                <a:cs typeface="DejaVu Sans" charset="0"/>
              </a:rPr>
              <a:t>0   </a:t>
            </a:r>
            <a:r>
              <a:rPr lang="en-GB" sz="1100" b="1" dirty="0" smtClean="0">
                <a:solidFill>
                  <a:srgbClr val="FF0000"/>
                </a:solidFill>
                <a:ea typeface="DejaVu Sans" charset="0"/>
                <a:cs typeface="DejaVu Sans" charset="0"/>
              </a:rPr>
              <a:t>   </a:t>
            </a:r>
            <a:r>
              <a:rPr lang="en-GB" sz="1100" b="1" dirty="0" err="1">
                <a:solidFill>
                  <a:srgbClr val="FF0000"/>
                </a:solidFill>
                <a:ea typeface="DejaVu Sans" charset="0"/>
                <a:cs typeface="DejaVu Sans" charset="0"/>
              </a:rPr>
              <a:t>0</a:t>
            </a:r>
            <a:endParaRPr lang="en-GB" sz="1100" b="1" dirty="0">
              <a:solidFill>
                <a:srgbClr val="FF0000"/>
              </a:solidFill>
              <a:ea typeface="DejaVu Sans" charset="0"/>
              <a:cs typeface="DejaVu Sans" charset="0"/>
            </a:endParaRPr>
          </a:p>
          <a:p>
            <a:pPr algn="ctr">
              <a:tabLst>
                <a:tab pos="723900" algn="l"/>
                <a:tab pos="1447800" algn="l"/>
                <a:tab pos="2171700" algn="l"/>
              </a:tabLst>
            </a:pPr>
            <a:endParaRPr lang="en-GB" sz="1100" b="1" dirty="0">
              <a:solidFill>
                <a:srgbClr val="000000"/>
              </a:solidFill>
              <a:ea typeface="DejaVu Sans" charset="0"/>
              <a:cs typeface="DejaVu Sans" charset="0"/>
            </a:endParaRPr>
          </a:p>
          <a:p>
            <a:pPr algn="ctr">
              <a:tabLst>
                <a:tab pos="723900" algn="l"/>
                <a:tab pos="1447800" algn="l"/>
                <a:tab pos="2171700" algn="l"/>
              </a:tabLst>
            </a:pPr>
            <a:r>
              <a:rPr lang="en-GB" sz="1100" b="1" dirty="0">
                <a:solidFill>
                  <a:srgbClr val="000000"/>
                </a:solidFill>
                <a:ea typeface="DejaVu Sans" charset="0"/>
                <a:cs typeface="DejaVu Sans" charset="0"/>
              </a:rPr>
              <a:t>0     </a:t>
            </a:r>
            <a:r>
              <a:rPr lang="en-GB" sz="1100" b="1" dirty="0" smtClean="0">
                <a:solidFill>
                  <a:srgbClr val="000000"/>
                </a:solidFill>
                <a:ea typeface="DejaVu Sans" charset="0"/>
                <a:cs typeface="DejaVu Sans" charset="0"/>
              </a:rPr>
              <a:t> </a:t>
            </a:r>
            <a:r>
              <a:rPr lang="en-GB" sz="1100" b="1" dirty="0" err="1" smtClean="0">
                <a:solidFill>
                  <a:srgbClr val="000000"/>
                </a:solidFill>
                <a:ea typeface="DejaVu Sans" charset="0"/>
                <a:cs typeface="DejaVu Sans" charset="0"/>
              </a:rPr>
              <a:t>0</a:t>
            </a:r>
            <a:r>
              <a:rPr lang="en-GB" sz="1100" b="1" dirty="0" smtClean="0">
                <a:solidFill>
                  <a:srgbClr val="000000"/>
                </a:solidFill>
                <a:ea typeface="DejaVu Sans" charset="0"/>
                <a:cs typeface="DejaVu Sans" charset="0"/>
              </a:rPr>
              <a:t>      </a:t>
            </a:r>
            <a:r>
              <a:rPr lang="en-GB" sz="1100" b="1" dirty="0" err="1">
                <a:solidFill>
                  <a:srgbClr val="000000"/>
                </a:solidFill>
                <a:ea typeface="DejaVu Sans" charset="0"/>
                <a:cs typeface="DejaVu Sans" charset="0"/>
              </a:rPr>
              <a:t>0</a:t>
            </a:r>
            <a:r>
              <a:rPr lang="en-GB" sz="1100" b="1" dirty="0">
                <a:solidFill>
                  <a:srgbClr val="000000"/>
                </a:solidFill>
                <a:ea typeface="DejaVu Sans" charset="0"/>
                <a:cs typeface="DejaVu Sans" charset="0"/>
              </a:rPr>
              <a:t>    </a:t>
            </a:r>
            <a:r>
              <a:rPr lang="en-GB" sz="1100" b="1" dirty="0" smtClean="0">
                <a:solidFill>
                  <a:srgbClr val="000000"/>
                </a:solidFill>
                <a:ea typeface="DejaVu Sans" charset="0"/>
                <a:cs typeface="DejaVu Sans" charset="0"/>
              </a:rPr>
              <a:t>  </a:t>
            </a:r>
            <a:r>
              <a:rPr lang="en-GB" sz="1100" b="1" dirty="0" err="1">
                <a:solidFill>
                  <a:srgbClr val="FF0000"/>
                </a:solidFill>
                <a:ea typeface="DejaVu Sans" charset="0"/>
                <a:cs typeface="DejaVu Sans" charset="0"/>
              </a:rPr>
              <a:t>0</a:t>
            </a:r>
            <a:r>
              <a:rPr lang="en-GB" sz="1100" b="1" dirty="0">
                <a:solidFill>
                  <a:srgbClr val="FF0000"/>
                </a:solidFill>
                <a:ea typeface="DejaVu Sans" charset="0"/>
                <a:cs typeface="DejaVu Sans" charset="0"/>
              </a:rPr>
              <a:t> </a:t>
            </a:r>
            <a:r>
              <a:rPr lang="en-GB" sz="1100" b="1" dirty="0" smtClean="0">
                <a:solidFill>
                  <a:srgbClr val="FF0000"/>
                </a:solidFill>
                <a:ea typeface="DejaVu Sans" charset="0"/>
                <a:cs typeface="DejaVu Sans" charset="0"/>
              </a:rPr>
              <a:t>     </a:t>
            </a:r>
            <a:r>
              <a:rPr lang="en-GB" sz="1100" b="1" dirty="0">
                <a:solidFill>
                  <a:srgbClr val="FF0000"/>
                </a:solidFill>
                <a:ea typeface="DejaVu Sans" charset="0"/>
                <a:cs typeface="DejaVu Sans" charset="0"/>
              </a:rPr>
              <a:t>1    </a:t>
            </a:r>
            <a:r>
              <a:rPr lang="en-GB" sz="1100" b="1" dirty="0" smtClean="0">
                <a:solidFill>
                  <a:srgbClr val="FF0000"/>
                </a:solidFill>
                <a:ea typeface="DejaVu Sans" charset="0"/>
                <a:cs typeface="DejaVu Sans" charset="0"/>
              </a:rPr>
              <a:t>  </a:t>
            </a:r>
            <a:r>
              <a:rPr lang="en-GB" sz="1100" b="1" dirty="0">
                <a:solidFill>
                  <a:srgbClr val="FF0000"/>
                </a:solidFill>
                <a:ea typeface="DejaVu Sans" charset="0"/>
                <a:cs typeface="DejaVu Sans" charset="0"/>
              </a:rPr>
              <a:t>0</a:t>
            </a:r>
          </a:p>
          <a:p>
            <a:pPr algn="ctr">
              <a:tabLst>
                <a:tab pos="723900" algn="l"/>
                <a:tab pos="1447800" algn="l"/>
                <a:tab pos="2171700" algn="l"/>
              </a:tabLst>
            </a:pPr>
            <a:endParaRPr lang="en-GB" sz="1100" b="1" dirty="0">
              <a:solidFill>
                <a:srgbClr val="000000"/>
              </a:solidFill>
              <a:ea typeface="DejaVu Sans" charset="0"/>
              <a:cs typeface="DejaVu Sans" charset="0"/>
            </a:endParaRPr>
          </a:p>
          <a:p>
            <a:pPr algn="ctr">
              <a:tabLst>
                <a:tab pos="723900" algn="l"/>
                <a:tab pos="1447800" algn="l"/>
                <a:tab pos="2171700" algn="l"/>
              </a:tabLst>
            </a:pPr>
            <a:r>
              <a:rPr lang="en-GB" sz="1100" b="1" dirty="0">
                <a:solidFill>
                  <a:srgbClr val="000000"/>
                </a:solidFill>
                <a:ea typeface="DejaVu Sans" charset="0"/>
                <a:cs typeface="DejaVu Sans" charset="0"/>
              </a:rPr>
              <a:t>0     </a:t>
            </a:r>
            <a:r>
              <a:rPr lang="en-GB" sz="1100" b="1" dirty="0" smtClean="0">
                <a:solidFill>
                  <a:srgbClr val="000000"/>
                </a:solidFill>
                <a:ea typeface="DejaVu Sans" charset="0"/>
                <a:cs typeface="DejaVu Sans" charset="0"/>
              </a:rPr>
              <a:t> </a:t>
            </a:r>
            <a:r>
              <a:rPr lang="en-GB" sz="1100" b="1" dirty="0" err="1" smtClean="0">
                <a:solidFill>
                  <a:srgbClr val="000000"/>
                </a:solidFill>
                <a:ea typeface="DejaVu Sans" charset="0"/>
                <a:cs typeface="DejaVu Sans" charset="0"/>
              </a:rPr>
              <a:t>0</a:t>
            </a:r>
            <a:r>
              <a:rPr lang="en-GB" sz="1100" b="1" dirty="0" smtClean="0">
                <a:solidFill>
                  <a:srgbClr val="000000"/>
                </a:solidFill>
                <a:ea typeface="DejaVu Sans" charset="0"/>
                <a:cs typeface="DejaVu Sans" charset="0"/>
              </a:rPr>
              <a:t>      </a:t>
            </a:r>
            <a:r>
              <a:rPr lang="en-GB" sz="1100" b="1" dirty="0" err="1">
                <a:solidFill>
                  <a:srgbClr val="000000"/>
                </a:solidFill>
                <a:ea typeface="DejaVu Sans" charset="0"/>
                <a:cs typeface="DejaVu Sans" charset="0"/>
              </a:rPr>
              <a:t>0</a:t>
            </a:r>
            <a:r>
              <a:rPr lang="en-GB" sz="1100" b="1" dirty="0">
                <a:solidFill>
                  <a:srgbClr val="000000"/>
                </a:solidFill>
                <a:ea typeface="DejaVu Sans" charset="0"/>
                <a:cs typeface="DejaVu Sans" charset="0"/>
              </a:rPr>
              <a:t>    </a:t>
            </a:r>
            <a:r>
              <a:rPr lang="en-GB" sz="1100" b="1" dirty="0">
                <a:solidFill>
                  <a:srgbClr val="2323DC"/>
                </a:solidFill>
                <a:ea typeface="DejaVu Sans" charset="0"/>
                <a:cs typeface="DejaVu Sans" charset="0"/>
              </a:rPr>
              <a:t> </a:t>
            </a:r>
            <a:r>
              <a:rPr lang="en-GB" sz="1100" b="1" dirty="0" smtClean="0">
                <a:solidFill>
                  <a:srgbClr val="2323DC"/>
                </a:solidFill>
                <a:ea typeface="DejaVu Sans" charset="0"/>
                <a:cs typeface="DejaVu Sans" charset="0"/>
              </a:rPr>
              <a:t> </a:t>
            </a:r>
            <a:r>
              <a:rPr lang="en-GB" sz="1100" b="1" dirty="0" err="1" smtClean="0">
                <a:solidFill>
                  <a:srgbClr val="FF0000"/>
                </a:solidFill>
                <a:ea typeface="DejaVu Sans" charset="0"/>
                <a:cs typeface="DejaVu Sans" charset="0"/>
              </a:rPr>
              <a:t>0</a:t>
            </a:r>
            <a:r>
              <a:rPr lang="en-GB" sz="1100" b="1" dirty="0" smtClean="0">
                <a:solidFill>
                  <a:srgbClr val="FF0000"/>
                </a:solidFill>
                <a:ea typeface="DejaVu Sans" charset="0"/>
                <a:cs typeface="DejaVu Sans" charset="0"/>
              </a:rPr>
              <a:t>      </a:t>
            </a:r>
            <a:r>
              <a:rPr lang="en-GB" sz="1100" b="1" dirty="0" err="1">
                <a:solidFill>
                  <a:srgbClr val="FF0000"/>
                </a:solidFill>
                <a:ea typeface="DejaVu Sans" charset="0"/>
                <a:cs typeface="DejaVu Sans" charset="0"/>
              </a:rPr>
              <a:t>0</a:t>
            </a:r>
            <a:r>
              <a:rPr lang="en-GB" sz="1100" b="1" dirty="0">
                <a:solidFill>
                  <a:srgbClr val="FF0000"/>
                </a:solidFill>
                <a:ea typeface="DejaVu Sans" charset="0"/>
                <a:cs typeface="DejaVu Sans" charset="0"/>
              </a:rPr>
              <a:t>     </a:t>
            </a:r>
            <a:r>
              <a:rPr lang="en-GB" sz="1100" b="1" dirty="0" smtClean="0">
                <a:solidFill>
                  <a:srgbClr val="FF0000"/>
                </a:solidFill>
                <a:ea typeface="DejaVu Sans" charset="0"/>
                <a:cs typeface="DejaVu Sans" charset="0"/>
              </a:rPr>
              <a:t> 1</a:t>
            </a:r>
            <a:endParaRPr lang="en-GB" sz="1100" b="1" dirty="0">
              <a:solidFill>
                <a:srgbClr val="FF0000"/>
              </a:solidFill>
              <a:ea typeface="DejaVu Sans" charset="0"/>
              <a:cs typeface="DejaVu Sans" charset="0"/>
            </a:endParaRPr>
          </a:p>
        </p:txBody>
      </p:sp>
      <p:sp>
        <p:nvSpPr>
          <p:cNvPr id="10" name="Line 10"/>
          <p:cNvSpPr>
            <a:spLocks noChangeShapeType="1"/>
          </p:cNvSpPr>
          <p:nvPr/>
        </p:nvSpPr>
        <p:spPr bwMode="auto">
          <a:xfrm>
            <a:off x="4814938" y="2809431"/>
            <a:ext cx="1301876" cy="1991144"/>
          </a:xfrm>
          <a:prstGeom prst="line">
            <a:avLst/>
          </a:prstGeom>
          <a:noFill/>
          <a:ln w="19050">
            <a:solidFill>
              <a:srgbClr val="000000"/>
            </a:solidFill>
            <a:round/>
            <a:headEnd/>
            <a:tailEnd type="triangle" w="med" len="med"/>
          </a:ln>
          <a:effectLst/>
        </p:spPr>
        <p:txBody>
          <a:bodyPr/>
          <a:lstStyle/>
          <a:p>
            <a:endParaRPr lang="en-GB" sz="1100"/>
          </a:p>
        </p:txBody>
      </p:sp>
      <p:sp>
        <p:nvSpPr>
          <p:cNvPr id="11" name="Line 11"/>
          <p:cNvSpPr>
            <a:spLocks noChangeShapeType="1"/>
          </p:cNvSpPr>
          <p:nvPr/>
        </p:nvSpPr>
        <p:spPr bwMode="auto">
          <a:xfrm flipV="1">
            <a:off x="4814938" y="2095051"/>
            <a:ext cx="1000132" cy="357190"/>
          </a:xfrm>
          <a:prstGeom prst="line">
            <a:avLst/>
          </a:prstGeom>
          <a:noFill/>
          <a:ln w="19050">
            <a:solidFill>
              <a:srgbClr val="000000"/>
            </a:solidFill>
            <a:round/>
            <a:headEnd/>
            <a:tailEnd type="triangle" w="med" len="med"/>
          </a:ln>
          <a:effectLst/>
        </p:spPr>
        <p:txBody>
          <a:bodyPr/>
          <a:lstStyle/>
          <a:p>
            <a:endParaRPr lang="en-GB" sz="1100"/>
          </a:p>
        </p:txBody>
      </p:sp>
      <p:sp>
        <p:nvSpPr>
          <p:cNvPr id="12" name="Rectangle 4"/>
          <p:cNvSpPr>
            <a:spLocks noChangeArrowheads="1"/>
          </p:cNvSpPr>
          <p:nvPr/>
        </p:nvSpPr>
        <p:spPr bwMode="auto">
          <a:xfrm>
            <a:off x="2171732" y="1567767"/>
            <a:ext cx="2571768" cy="2027482"/>
          </a:xfrm>
          <a:prstGeom prst="rect">
            <a:avLst/>
          </a:prstGeom>
          <a:noFill/>
          <a:ln w="19050">
            <a:solidFill>
              <a:srgbClr val="000000"/>
            </a:solidFill>
            <a:round/>
            <a:headEnd/>
            <a:tailEnd/>
          </a:ln>
          <a:effectLst/>
        </p:spPr>
        <p:txBody>
          <a:bodyPr wrap="none" lIns="90000" tIns="60876" rIns="90000" bIns="45000" anchor="ctr"/>
          <a:lstStyle/>
          <a:p>
            <a:pPr algn="ctr">
              <a:tabLst>
                <a:tab pos="723900" algn="l"/>
                <a:tab pos="1447800" algn="l"/>
                <a:tab pos="2171700" algn="l"/>
                <a:tab pos="2895600" algn="l"/>
                <a:tab pos="3619500" algn="l"/>
              </a:tabLst>
            </a:pPr>
            <a:r>
              <a:rPr lang="en-GB" sz="1100" b="1" dirty="0">
                <a:solidFill>
                  <a:srgbClr val="000000"/>
                </a:solidFill>
                <a:ea typeface="DejaVu Sans" charset="0"/>
                <a:cs typeface="DejaVu Sans" charset="0"/>
              </a:rPr>
              <a:t>  </a:t>
            </a:r>
            <a:r>
              <a:rPr lang="en-GB" sz="1100" b="1" dirty="0">
                <a:solidFill>
                  <a:srgbClr val="FF0000"/>
                </a:solidFill>
                <a:ea typeface="DejaVu Sans" charset="0"/>
                <a:cs typeface="DejaVu Sans" charset="0"/>
              </a:rPr>
              <a:t>1        </a:t>
            </a:r>
            <a:r>
              <a:rPr lang="en-GB" sz="1100" b="1" dirty="0" err="1">
                <a:solidFill>
                  <a:srgbClr val="FF0000"/>
                </a:solidFill>
                <a:ea typeface="DejaVu Sans" charset="0"/>
                <a:cs typeface="DejaVu Sans" charset="0"/>
              </a:rPr>
              <a:t>1</a:t>
            </a:r>
            <a:r>
              <a:rPr lang="en-GB" sz="1100" b="1" dirty="0">
                <a:solidFill>
                  <a:srgbClr val="FF0000"/>
                </a:solidFill>
                <a:ea typeface="DejaVu Sans" charset="0"/>
                <a:cs typeface="DejaVu Sans" charset="0"/>
              </a:rPr>
              <a:t>        </a:t>
            </a:r>
            <a:r>
              <a:rPr lang="en-GB" sz="1100" b="1" dirty="0" err="1">
                <a:solidFill>
                  <a:srgbClr val="FF0000"/>
                </a:solidFill>
                <a:ea typeface="DejaVu Sans" charset="0"/>
                <a:cs typeface="DejaVu Sans" charset="0"/>
              </a:rPr>
              <a:t>1</a:t>
            </a:r>
            <a:r>
              <a:rPr lang="en-GB" sz="1100" b="1" dirty="0">
                <a:solidFill>
                  <a:srgbClr val="FF0000"/>
                </a:solidFill>
                <a:ea typeface="DejaVu Sans" charset="0"/>
                <a:cs typeface="DejaVu Sans" charset="0"/>
              </a:rPr>
              <a:t>        </a:t>
            </a:r>
            <a:r>
              <a:rPr lang="en-GB" sz="1100" b="1" dirty="0">
                <a:solidFill>
                  <a:srgbClr val="000000"/>
                </a:solidFill>
                <a:ea typeface="DejaVu Sans" charset="0"/>
                <a:cs typeface="DejaVu Sans" charset="0"/>
              </a:rPr>
              <a:t>-1       </a:t>
            </a:r>
            <a:r>
              <a:rPr lang="en-GB" sz="1100" b="1" dirty="0" err="1">
                <a:solidFill>
                  <a:srgbClr val="000000"/>
                </a:solidFill>
                <a:ea typeface="DejaVu Sans" charset="0"/>
                <a:cs typeface="DejaVu Sans" charset="0"/>
              </a:rPr>
              <a:t>-1</a:t>
            </a:r>
            <a:r>
              <a:rPr lang="en-GB" sz="1100" b="1" dirty="0">
                <a:solidFill>
                  <a:srgbClr val="000000"/>
                </a:solidFill>
                <a:ea typeface="DejaVu Sans" charset="0"/>
                <a:cs typeface="DejaVu Sans" charset="0"/>
              </a:rPr>
              <a:t>       </a:t>
            </a:r>
            <a:r>
              <a:rPr lang="en-GB" sz="1100" b="1" dirty="0" err="1">
                <a:solidFill>
                  <a:srgbClr val="000000"/>
                </a:solidFill>
                <a:ea typeface="DejaVu Sans" charset="0"/>
                <a:cs typeface="DejaVu Sans" charset="0"/>
              </a:rPr>
              <a:t>-1</a:t>
            </a: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endParaRPr lang="en-GB" sz="1100" b="1" dirty="0">
              <a:solidFill>
                <a:srgbClr val="FF0000"/>
              </a:solidFill>
              <a:ea typeface="DejaVu Sans" charset="0"/>
              <a:cs typeface="DejaVu Sans" charset="0"/>
            </a:endParaRPr>
          </a:p>
          <a:p>
            <a:pPr algn="ctr">
              <a:tabLst>
                <a:tab pos="723900" algn="l"/>
                <a:tab pos="1447800" algn="l"/>
                <a:tab pos="2171700" algn="l"/>
                <a:tab pos="2895600" algn="l"/>
                <a:tab pos="3619500" algn="l"/>
              </a:tabLst>
            </a:pPr>
            <a:r>
              <a:rPr lang="en-GB" sz="1100" b="1" dirty="0">
                <a:solidFill>
                  <a:srgbClr val="FF0000"/>
                </a:solidFill>
                <a:ea typeface="DejaVu Sans" charset="0"/>
                <a:cs typeface="DejaVu Sans" charset="0"/>
              </a:rPr>
              <a:t>  1        </a:t>
            </a:r>
            <a:r>
              <a:rPr lang="en-GB" sz="1100" b="1" dirty="0" err="1">
                <a:solidFill>
                  <a:srgbClr val="FF0000"/>
                </a:solidFill>
                <a:ea typeface="DejaVu Sans" charset="0"/>
                <a:cs typeface="DejaVu Sans" charset="0"/>
              </a:rPr>
              <a:t>1</a:t>
            </a:r>
            <a:r>
              <a:rPr lang="en-GB" sz="1100" b="1" dirty="0">
                <a:solidFill>
                  <a:srgbClr val="FF0000"/>
                </a:solidFill>
                <a:ea typeface="DejaVu Sans" charset="0"/>
                <a:cs typeface="DejaVu Sans" charset="0"/>
              </a:rPr>
              <a:t>        </a:t>
            </a:r>
            <a:r>
              <a:rPr lang="en-GB" sz="1100" b="1" dirty="0" err="1">
                <a:solidFill>
                  <a:srgbClr val="FF0000"/>
                </a:solidFill>
                <a:ea typeface="DejaVu Sans" charset="0"/>
                <a:cs typeface="DejaVu Sans" charset="0"/>
              </a:rPr>
              <a:t>1</a:t>
            </a:r>
            <a:r>
              <a:rPr lang="en-GB" sz="1100" b="1" dirty="0">
                <a:solidFill>
                  <a:srgbClr val="FF0000"/>
                </a:solidFill>
                <a:ea typeface="DejaVu Sans" charset="0"/>
                <a:cs typeface="DejaVu Sans" charset="0"/>
              </a:rPr>
              <a:t>        </a:t>
            </a:r>
            <a:r>
              <a:rPr lang="en-GB" sz="1100" b="1" dirty="0">
                <a:solidFill>
                  <a:srgbClr val="000000"/>
                </a:solidFill>
                <a:ea typeface="DejaVu Sans" charset="0"/>
                <a:cs typeface="DejaVu Sans" charset="0"/>
              </a:rPr>
              <a:t>-1       </a:t>
            </a:r>
            <a:r>
              <a:rPr lang="en-GB" sz="1100" b="1" dirty="0" err="1">
                <a:solidFill>
                  <a:srgbClr val="000000"/>
                </a:solidFill>
                <a:ea typeface="DejaVu Sans" charset="0"/>
                <a:cs typeface="DejaVu Sans" charset="0"/>
              </a:rPr>
              <a:t>-1</a:t>
            </a:r>
            <a:r>
              <a:rPr lang="en-GB" sz="1100" b="1" dirty="0">
                <a:solidFill>
                  <a:srgbClr val="000000"/>
                </a:solidFill>
                <a:ea typeface="DejaVu Sans" charset="0"/>
                <a:cs typeface="DejaVu Sans" charset="0"/>
              </a:rPr>
              <a:t>       </a:t>
            </a:r>
            <a:r>
              <a:rPr lang="en-GB" sz="1100" b="1" dirty="0" err="1">
                <a:solidFill>
                  <a:srgbClr val="000000"/>
                </a:solidFill>
                <a:ea typeface="DejaVu Sans" charset="0"/>
                <a:cs typeface="DejaVu Sans" charset="0"/>
              </a:rPr>
              <a:t>-1</a:t>
            </a: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r>
              <a:rPr lang="en-GB" sz="1100" b="1" dirty="0">
                <a:solidFill>
                  <a:srgbClr val="2323DC"/>
                </a:solidFill>
                <a:ea typeface="DejaVu Sans" charset="0"/>
                <a:cs typeface="DejaVu Sans" charset="0"/>
              </a:rPr>
              <a:t>  </a:t>
            </a:r>
            <a:r>
              <a:rPr lang="en-GB" sz="1100" b="1" dirty="0">
                <a:solidFill>
                  <a:srgbClr val="FF0000"/>
                </a:solidFill>
                <a:ea typeface="DejaVu Sans" charset="0"/>
                <a:cs typeface="DejaVu Sans" charset="0"/>
              </a:rPr>
              <a:t>1        </a:t>
            </a:r>
            <a:r>
              <a:rPr lang="en-GB" sz="1100" b="1" dirty="0" err="1">
                <a:solidFill>
                  <a:srgbClr val="FF0000"/>
                </a:solidFill>
                <a:ea typeface="DejaVu Sans" charset="0"/>
                <a:cs typeface="DejaVu Sans" charset="0"/>
              </a:rPr>
              <a:t>1</a:t>
            </a:r>
            <a:r>
              <a:rPr lang="en-GB" sz="1100" b="1" dirty="0">
                <a:solidFill>
                  <a:srgbClr val="FF0000"/>
                </a:solidFill>
                <a:ea typeface="DejaVu Sans" charset="0"/>
                <a:cs typeface="DejaVu Sans" charset="0"/>
              </a:rPr>
              <a:t>        </a:t>
            </a:r>
            <a:r>
              <a:rPr lang="en-GB" sz="1100" b="1" dirty="0" err="1">
                <a:solidFill>
                  <a:srgbClr val="FF0000"/>
                </a:solidFill>
                <a:ea typeface="DejaVu Sans" charset="0"/>
                <a:cs typeface="DejaVu Sans" charset="0"/>
              </a:rPr>
              <a:t>1</a:t>
            </a:r>
            <a:r>
              <a:rPr lang="en-GB" sz="1100" b="1" dirty="0">
                <a:solidFill>
                  <a:srgbClr val="FF0000"/>
                </a:solidFill>
                <a:ea typeface="DejaVu Sans" charset="0"/>
                <a:cs typeface="DejaVu Sans" charset="0"/>
              </a:rPr>
              <a:t>        </a:t>
            </a:r>
            <a:r>
              <a:rPr lang="en-GB" sz="1100" b="1" dirty="0">
                <a:solidFill>
                  <a:srgbClr val="000000"/>
                </a:solidFill>
                <a:ea typeface="DejaVu Sans" charset="0"/>
                <a:cs typeface="DejaVu Sans" charset="0"/>
              </a:rPr>
              <a:t>-1       </a:t>
            </a:r>
            <a:r>
              <a:rPr lang="en-GB" sz="1100" b="1" dirty="0" err="1">
                <a:solidFill>
                  <a:srgbClr val="000000"/>
                </a:solidFill>
                <a:ea typeface="DejaVu Sans" charset="0"/>
                <a:cs typeface="DejaVu Sans" charset="0"/>
              </a:rPr>
              <a:t>-1</a:t>
            </a:r>
            <a:r>
              <a:rPr lang="en-GB" sz="1100" b="1" dirty="0">
                <a:solidFill>
                  <a:srgbClr val="000000"/>
                </a:solidFill>
                <a:ea typeface="DejaVu Sans" charset="0"/>
                <a:cs typeface="DejaVu Sans" charset="0"/>
              </a:rPr>
              <a:t>       </a:t>
            </a:r>
            <a:r>
              <a:rPr lang="en-GB" sz="1100" b="1" dirty="0" err="1">
                <a:solidFill>
                  <a:srgbClr val="000000"/>
                </a:solidFill>
                <a:ea typeface="DejaVu Sans" charset="0"/>
                <a:cs typeface="DejaVu Sans" charset="0"/>
              </a:rPr>
              <a:t>-1</a:t>
            </a: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r>
              <a:rPr lang="en-GB" sz="1100" b="1" dirty="0">
                <a:solidFill>
                  <a:srgbClr val="000000"/>
                </a:solidFill>
                <a:ea typeface="DejaVu Sans" charset="0"/>
                <a:cs typeface="DejaVu Sans" charset="0"/>
              </a:rPr>
              <a:t>  -1       </a:t>
            </a:r>
            <a:r>
              <a:rPr lang="en-GB" sz="1100" b="1" dirty="0" err="1">
                <a:solidFill>
                  <a:srgbClr val="000000"/>
                </a:solidFill>
                <a:ea typeface="DejaVu Sans" charset="0"/>
                <a:cs typeface="DejaVu Sans" charset="0"/>
              </a:rPr>
              <a:t>-1</a:t>
            </a:r>
            <a:r>
              <a:rPr lang="en-GB" sz="1100" b="1" dirty="0">
                <a:solidFill>
                  <a:srgbClr val="000000"/>
                </a:solidFill>
                <a:ea typeface="DejaVu Sans" charset="0"/>
                <a:cs typeface="DejaVu Sans" charset="0"/>
              </a:rPr>
              <a:t>       </a:t>
            </a:r>
            <a:r>
              <a:rPr lang="en-GB" sz="1100" b="1" dirty="0" err="1">
                <a:solidFill>
                  <a:srgbClr val="000000"/>
                </a:solidFill>
                <a:ea typeface="DejaVu Sans" charset="0"/>
                <a:cs typeface="DejaVu Sans" charset="0"/>
              </a:rPr>
              <a:t>-1</a:t>
            </a:r>
            <a:r>
              <a:rPr lang="en-GB" sz="1100" b="1" dirty="0">
                <a:solidFill>
                  <a:srgbClr val="000000"/>
                </a:solidFill>
                <a:ea typeface="DejaVu Sans" charset="0"/>
                <a:cs typeface="DejaVu Sans" charset="0"/>
              </a:rPr>
              <a:t>       </a:t>
            </a:r>
            <a:r>
              <a:rPr lang="en-GB" sz="1100" b="1" dirty="0">
                <a:solidFill>
                  <a:srgbClr val="2323DC"/>
                </a:solidFill>
                <a:ea typeface="DejaVu Sans" charset="0"/>
                <a:cs typeface="DejaVu Sans" charset="0"/>
              </a:rPr>
              <a:t> </a:t>
            </a:r>
            <a:r>
              <a:rPr lang="en-GB" sz="1100" b="1" dirty="0">
                <a:solidFill>
                  <a:srgbClr val="FF0000"/>
                </a:solidFill>
                <a:ea typeface="DejaVu Sans" charset="0"/>
                <a:cs typeface="DejaVu Sans" charset="0"/>
              </a:rPr>
              <a:t> 1        </a:t>
            </a:r>
            <a:r>
              <a:rPr lang="en-GB" sz="1100" b="1" dirty="0" err="1">
                <a:solidFill>
                  <a:srgbClr val="FF0000"/>
                </a:solidFill>
                <a:ea typeface="DejaVu Sans" charset="0"/>
                <a:cs typeface="DejaVu Sans" charset="0"/>
              </a:rPr>
              <a:t>1</a:t>
            </a:r>
            <a:r>
              <a:rPr lang="en-GB" sz="1100" b="1" dirty="0">
                <a:solidFill>
                  <a:srgbClr val="FF0000"/>
                </a:solidFill>
                <a:ea typeface="DejaVu Sans" charset="0"/>
                <a:cs typeface="DejaVu Sans" charset="0"/>
              </a:rPr>
              <a:t>        </a:t>
            </a:r>
            <a:r>
              <a:rPr lang="en-GB" sz="1100" b="1" dirty="0" err="1">
                <a:solidFill>
                  <a:srgbClr val="FF0000"/>
                </a:solidFill>
                <a:ea typeface="DejaVu Sans" charset="0"/>
                <a:cs typeface="DejaVu Sans" charset="0"/>
              </a:rPr>
              <a:t>1</a:t>
            </a:r>
            <a:r>
              <a:rPr lang="en-GB" sz="1100" b="1" dirty="0">
                <a:solidFill>
                  <a:srgbClr val="FF0000"/>
                </a:solidFill>
                <a:ea typeface="DejaVu Sans" charset="0"/>
                <a:cs typeface="DejaVu Sans" charset="0"/>
              </a:rPr>
              <a:t> </a:t>
            </a:r>
          </a:p>
          <a:p>
            <a:pPr algn="ctr">
              <a:tabLst>
                <a:tab pos="723900" algn="l"/>
                <a:tab pos="1447800" algn="l"/>
                <a:tab pos="2171700" algn="l"/>
                <a:tab pos="2895600" algn="l"/>
                <a:tab pos="3619500" algn="l"/>
              </a:tabLst>
            </a:pP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r>
              <a:rPr lang="en-GB" sz="1100" b="1" dirty="0">
                <a:solidFill>
                  <a:srgbClr val="000000"/>
                </a:solidFill>
                <a:ea typeface="DejaVu Sans" charset="0"/>
                <a:cs typeface="DejaVu Sans" charset="0"/>
              </a:rPr>
              <a:t> -1       </a:t>
            </a:r>
            <a:r>
              <a:rPr lang="en-GB" sz="1100" b="1" dirty="0" err="1">
                <a:solidFill>
                  <a:srgbClr val="000000"/>
                </a:solidFill>
                <a:ea typeface="DejaVu Sans" charset="0"/>
                <a:cs typeface="DejaVu Sans" charset="0"/>
              </a:rPr>
              <a:t>-1</a:t>
            </a:r>
            <a:r>
              <a:rPr lang="en-GB" sz="1100" b="1" dirty="0">
                <a:solidFill>
                  <a:srgbClr val="000000"/>
                </a:solidFill>
                <a:ea typeface="DejaVu Sans" charset="0"/>
                <a:cs typeface="DejaVu Sans" charset="0"/>
              </a:rPr>
              <a:t>       </a:t>
            </a:r>
            <a:r>
              <a:rPr lang="en-GB" sz="1100" b="1" dirty="0" err="1">
                <a:solidFill>
                  <a:srgbClr val="000000"/>
                </a:solidFill>
                <a:ea typeface="DejaVu Sans" charset="0"/>
                <a:cs typeface="DejaVu Sans" charset="0"/>
              </a:rPr>
              <a:t>-1</a:t>
            </a:r>
            <a:r>
              <a:rPr lang="en-GB" sz="1100" b="1" dirty="0">
                <a:solidFill>
                  <a:srgbClr val="000000"/>
                </a:solidFill>
                <a:ea typeface="DejaVu Sans" charset="0"/>
                <a:cs typeface="DejaVu Sans" charset="0"/>
              </a:rPr>
              <a:t>         </a:t>
            </a:r>
            <a:r>
              <a:rPr lang="en-GB" sz="1100" b="1" dirty="0">
                <a:solidFill>
                  <a:srgbClr val="FF0000"/>
                </a:solidFill>
                <a:ea typeface="DejaVu Sans" charset="0"/>
                <a:cs typeface="DejaVu Sans" charset="0"/>
              </a:rPr>
              <a:t>1        </a:t>
            </a:r>
            <a:r>
              <a:rPr lang="en-GB" sz="1100" b="1" dirty="0" err="1">
                <a:solidFill>
                  <a:srgbClr val="FF0000"/>
                </a:solidFill>
                <a:ea typeface="DejaVu Sans" charset="0"/>
                <a:cs typeface="DejaVu Sans" charset="0"/>
              </a:rPr>
              <a:t>1</a:t>
            </a:r>
            <a:r>
              <a:rPr lang="en-GB" sz="1100" b="1" dirty="0">
                <a:solidFill>
                  <a:srgbClr val="FF0000"/>
                </a:solidFill>
                <a:ea typeface="DejaVu Sans" charset="0"/>
                <a:cs typeface="DejaVu Sans" charset="0"/>
              </a:rPr>
              <a:t>        </a:t>
            </a:r>
            <a:r>
              <a:rPr lang="en-GB" sz="1100" b="1" dirty="0" err="1">
                <a:solidFill>
                  <a:srgbClr val="FF0000"/>
                </a:solidFill>
                <a:ea typeface="DejaVu Sans" charset="0"/>
                <a:cs typeface="DejaVu Sans" charset="0"/>
              </a:rPr>
              <a:t>1</a:t>
            </a:r>
            <a:endParaRPr lang="en-GB" sz="1100" b="1" dirty="0">
              <a:solidFill>
                <a:srgbClr val="FF0000"/>
              </a:solidFill>
              <a:ea typeface="DejaVu Sans" charset="0"/>
              <a:cs typeface="DejaVu Sans" charset="0"/>
            </a:endParaRPr>
          </a:p>
          <a:p>
            <a:pPr algn="ctr">
              <a:tabLst>
                <a:tab pos="723900" algn="l"/>
                <a:tab pos="1447800" algn="l"/>
                <a:tab pos="2171700" algn="l"/>
                <a:tab pos="2895600" algn="l"/>
                <a:tab pos="3619500" algn="l"/>
              </a:tabLst>
            </a:pP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r>
              <a:rPr lang="en-GB" sz="1100" b="1" dirty="0">
                <a:solidFill>
                  <a:srgbClr val="000000"/>
                </a:solidFill>
                <a:ea typeface="DejaVu Sans" charset="0"/>
                <a:cs typeface="DejaVu Sans" charset="0"/>
              </a:rPr>
              <a:t> -1       </a:t>
            </a:r>
            <a:r>
              <a:rPr lang="en-GB" sz="1100" b="1" dirty="0" err="1">
                <a:solidFill>
                  <a:srgbClr val="000000"/>
                </a:solidFill>
                <a:ea typeface="DejaVu Sans" charset="0"/>
                <a:cs typeface="DejaVu Sans" charset="0"/>
              </a:rPr>
              <a:t>-1</a:t>
            </a:r>
            <a:r>
              <a:rPr lang="en-GB" sz="1100" b="1" dirty="0">
                <a:solidFill>
                  <a:srgbClr val="000000"/>
                </a:solidFill>
                <a:ea typeface="DejaVu Sans" charset="0"/>
                <a:cs typeface="DejaVu Sans" charset="0"/>
              </a:rPr>
              <a:t>       </a:t>
            </a:r>
            <a:r>
              <a:rPr lang="en-GB" sz="1100" b="1" dirty="0" err="1">
                <a:solidFill>
                  <a:srgbClr val="000000"/>
                </a:solidFill>
                <a:ea typeface="DejaVu Sans" charset="0"/>
                <a:cs typeface="DejaVu Sans" charset="0"/>
              </a:rPr>
              <a:t>-1</a:t>
            </a:r>
            <a:r>
              <a:rPr lang="en-GB" sz="1100" b="1" dirty="0">
                <a:solidFill>
                  <a:srgbClr val="000000"/>
                </a:solidFill>
                <a:ea typeface="DejaVu Sans" charset="0"/>
                <a:cs typeface="DejaVu Sans" charset="0"/>
              </a:rPr>
              <a:t>        </a:t>
            </a:r>
            <a:r>
              <a:rPr lang="en-GB" sz="1100" b="1" dirty="0">
                <a:solidFill>
                  <a:srgbClr val="2323DC"/>
                </a:solidFill>
                <a:ea typeface="DejaVu Sans" charset="0"/>
                <a:cs typeface="DejaVu Sans" charset="0"/>
              </a:rPr>
              <a:t> </a:t>
            </a:r>
            <a:r>
              <a:rPr lang="en-GB" sz="1100" b="1" dirty="0">
                <a:solidFill>
                  <a:srgbClr val="FF0000"/>
                </a:solidFill>
                <a:ea typeface="DejaVu Sans" charset="0"/>
                <a:cs typeface="DejaVu Sans" charset="0"/>
              </a:rPr>
              <a:t>1        </a:t>
            </a:r>
            <a:r>
              <a:rPr lang="en-GB" sz="1100" b="1" dirty="0" err="1">
                <a:solidFill>
                  <a:srgbClr val="FF0000"/>
                </a:solidFill>
                <a:ea typeface="DejaVu Sans" charset="0"/>
                <a:cs typeface="DejaVu Sans" charset="0"/>
              </a:rPr>
              <a:t>1</a:t>
            </a:r>
            <a:r>
              <a:rPr lang="en-GB" sz="1100" b="1" dirty="0">
                <a:solidFill>
                  <a:srgbClr val="FF0000"/>
                </a:solidFill>
                <a:ea typeface="DejaVu Sans" charset="0"/>
                <a:cs typeface="DejaVu Sans" charset="0"/>
              </a:rPr>
              <a:t>        </a:t>
            </a:r>
            <a:r>
              <a:rPr lang="en-GB" sz="1100" b="1" dirty="0" err="1">
                <a:solidFill>
                  <a:srgbClr val="FF0000"/>
                </a:solidFill>
                <a:ea typeface="DejaVu Sans" charset="0"/>
                <a:cs typeface="DejaVu Sans" charset="0"/>
              </a:rPr>
              <a:t>1</a:t>
            </a:r>
            <a:endParaRPr lang="en-GB" sz="1100" b="1" dirty="0">
              <a:solidFill>
                <a:srgbClr val="FF0000"/>
              </a:solidFill>
              <a:ea typeface="DejaVu Sans" charset="0"/>
              <a:cs typeface="DejaVu Sans" charset="0"/>
            </a:endParaRPr>
          </a:p>
        </p:txBody>
      </p:sp>
      <p:cxnSp>
        <p:nvCxnSpPr>
          <p:cNvPr id="13" name="Straight Arrow Connector 12"/>
          <p:cNvCxnSpPr/>
          <p:nvPr/>
        </p:nvCxnSpPr>
        <p:spPr>
          <a:xfrm>
            <a:off x="1600228" y="2567899"/>
            <a:ext cx="428628"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029252" y="1824724"/>
            <a:ext cx="642942" cy="400110"/>
          </a:xfrm>
          <a:prstGeom prst="rect">
            <a:avLst/>
          </a:prstGeom>
          <a:noFill/>
        </p:spPr>
        <p:txBody>
          <a:bodyPr wrap="square" rtlCol="0">
            <a:spAutoFit/>
          </a:bodyPr>
          <a:lstStyle/>
          <a:p>
            <a:r>
              <a:rPr lang="el-GR" sz="2000" dirty="0" smtClean="0">
                <a:latin typeface="+mj-lt"/>
                <a:cs typeface="Arial" pitchFamily="34" charset="0"/>
              </a:rPr>
              <a:t>σ</a:t>
            </a:r>
            <a:r>
              <a:rPr lang="en-GB" sz="2000" baseline="-25000" dirty="0" smtClean="0">
                <a:latin typeface="+mj-lt"/>
                <a:cs typeface="Arial" pitchFamily="34" charset="0"/>
              </a:rPr>
              <a:t>g</a:t>
            </a:r>
            <a:r>
              <a:rPr lang="en-GB" sz="2000" baseline="30000" dirty="0" smtClean="0">
                <a:latin typeface="+mj-lt"/>
                <a:cs typeface="Arial" pitchFamily="34" charset="0"/>
              </a:rPr>
              <a:t>2</a:t>
            </a:r>
            <a:endParaRPr lang="en-GB" sz="2000" dirty="0">
              <a:latin typeface="+mj-lt"/>
            </a:endParaRPr>
          </a:p>
        </p:txBody>
      </p:sp>
      <p:sp>
        <p:nvSpPr>
          <p:cNvPr id="15" name="TextBox 14"/>
          <p:cNvSpPr txBox="1"/>
          <p:nvPr/>
        </p:nvSpPr>
        <p:spPr>
          <a:xfrm>
            <a:off x="5473872" y="3504431"/>
            <a:ext cx="642942" cy="400110"/>
          </a:xfrm>
          <a:prstGeom prst="rect">
            <a:avLst/>
          </a:prstGeom>
          <a:noFill/>
        </p:spPr>
        <p:txBody>
          <a:bodyPr wrap="square" rtlCol="0">
            <a:spAutoFit/>
          </a:bodyPr>
          <a:lstStyle/>
          <a:p>
            <a:r>
              <a:rPr lang="el-GR" sz="2000" dirty="0" smtClean="0">
                <a:latin typeface="+mj-lt"/>
                <a:cs typeface="Arial" pitchFamily="34" charset="0"/>
              </a:rPr>
              <a:t>σ</a:t>
            </a:r>
            <a:r>
              <a:rPr lang="en-GB" sz="2000" baseline="-25000" dirty="0" smtClean="0">
                <a:latin typeface="+mj-lt"/>
                <a:cs typeface="Arial" pitchFamily="34" charset="0"/>
              </a:rPr>
              <a:t>e</a:t>
            </a:r>
            <a:r>
              <a:rPr lang="en-GB" sz="2000" baseline="30000" dirty="0" smtClean="0">
                <a:latin typeface="+mj-lt"/>
                <a:cs typeface="Arial" pitchFamily="34" charset="0"/>
              </a:rPr>
              <a:t>2</a:t>
            </a:r>
            <a:endParaRPr lang="en-GB" sz="2000" dirty="0">
              <a:latin typeface="+mj-lt"/>
            </a:endParaRPr>
          </a:p>
        </p:txBody>
      </p:sp>
      <p:sp>
        <p:nvSpPr>
          <p:cNvPr id="16" name="TextBox 15"/>
          <p:cNvSpPr txBox="1"/>
          <p:nvPr/>
        </p:nvSpPr>
        <p:spPr>
          <a:xfrm>
            <a:off x="469928" y="3654039"/>
            <a:ext cx="1505540" cy="369332"/>
          </a:xfrm>
          <a:prstGeom prst="rect">
            <a:avLst/>
          </a:prstGeom>
          <a:noFill/>
        </p:spPr>
        <p:txBody>
          <a:bodyPr wrap="none" rtlCol="0">
            <a:spAutoFit/>
          </a:bodyPr>
          <a:lstStyle/>
          <a:p>
            <a:r>
              <a:rPr lang="en-US" dirty="0" smtClean="0"/>
              <a:t>Phenotype Y</a:t>
            </a:r>
            <a:endParaRPr lang="en-US" dirty="0"/>
          </a:p>
        </p:txBody>
      </p:sp>
      <p:sp>
        <p:nvSpPr>
          <p:cNvPr id="17" name="TextBox 16"/>
          <p:cNvSpPr txBox="1"/>
          <p:nvPr/>
        </p:nvSpPr>
        <p:spPr>
          <a:xfrm>
            <a:off x="2313922" y="3642165"/>
            <a:ext cx="2366078" cy="369332"/>
          </a:xfrm>
          <a:prstGeom prst="rect">
            <a:avLst/>
          </a:prstGeom>
          <a:noFill/>
        </p:spPr>
        <p:txBody>
          <a:bodyPr wrap="none" rtlCol="0">
            <a:spAutoFit/>
          </a:bodyPr>
          <a:lstStyle/>
          <a:p>
            <a:r>
              <a:rPr lang="en-US" dirty="0" err="1" smtClean="0"/>
              <a:t>Phen</a:t>
            </a:r>
            <a:r>
              <a:rPr lang="en-US" dirty="0" smtClean="0"/>
              <a:t> covariance YY</a:t>
            </a:r>
            <a:r>
              <a:rPr lang="en-US" baseline="30000" dirty="0"/>
              <a:t>T</a:t>
            </a:r>
            <a:endParaRPr lang="en-US" dirty="0"/>
          </a:p>
        </p:txBody>
      </p:sp>
      <p:sp>
        <p:nvSpPr>
          <p:cNvPr id="18" name="TextBox 17"/>
          <p:cNvSpPr txBox="1"/>
          <p:nvPr/>
        </p:nvSpPr>
        <p:spPr>
          <a:xfrm>
            <a:off x="457200" y="4377516"/>
            <a:ext cx="5214994" cy="1477328"/>
          </a:xfrm>
          <a:prstGeom prst="rect">
            <a:avLst/>
          </a:prstGeom>
          <a:solidFill>
            <a:srgbClr val="FF6600"/>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GB" dirty="0" smtClean="0">
                <a:cs typeface="Arial" pitchFamily="34" charset="0"/>
              </a:rPr>
              <a:t>Use REML to divide phenotypic variance into:</a:t>
            </a:r>
          </a:p>
          <a:p>
            <a:r>
              <a:rPr lang="en-GB" dirty="0" smtClean="0">
                <a:cs typeface="Arial" pitchFamily="34" charset="0"/>
              </a:rPr>
              <a:t>	</a:t>
            </a:r>
            <a:r>
              <a:rPr lang="el-GR" dirty="0" smtClean="0">
                <a:cs typeface="Arial" pitchFamily="34" charset="0"/>
              </a:rPr>
              <a:t>σ</a:t>
            </a:r>
            <a:r>
              <a:rPr lang="en-GB" baseline="-25000" dirty="0" smtClean="0">
                <a:cs typeface="Arial" pitchFamily="34" charset="0"/>
              </a:rPr>
              <a:t>g</a:t>
            </a:r>
            <a:r>
              <a:rPr lang="en-GB" baseline="30000" dirty="0" smtClean="0">
                <a:cs typeface="Arial" pitchFamily="34" charset="0"/>
              </a:rPr>
              <a:t>2</a:t>
            </a:r>
            <a:r>
              <a:rPr lang="en-GB" dirty="0" smtClean="0">
                <a:cs typeface="Arial" pitchFamily="34" charset="0"/>
              </a:rPr>
              <a:t> = Genetic covariance matrix</a:t>
            </a:r>
          </a:p>
          <a:p>
            <a:r>
              <a:rPr lang="en-GB" dirty="0" smtClean="0">
                <a:cs typeface="Arial" pitchFamily="34" charset="0"/>
              </a:rPr>
              <a:t>	</a:t>
            </a:r>
            <a:r>
              <a:rPr lang="el-GR" dirty="0" smtClean="0">
                <a:cs typeface="Arial" pitchFamily="34" charset="0"/>
              </a:rPr>
              <a:t>σ</a:t>
            </a:r>
            <a:r>
              <a:rPr lang="en-GB" baseline="-25000" dirty="0" smtClean="0">
                <a:cs typeface="Arial" pitchFamily="34" charset="0"/>
              </a:rPr>
              <a:t>e</a:t>
            </a:r>
            <a:r>
              <a:rPr lang="en-GB" baseline="30000" dirty="0" smtClean="0">
                <a:cs typeface="Arial" pitchFamily="34" charset="0"/>
              </a:rPr>
              <a:t>2</a:t>
            </a:r>
            <a:r>
              <a:rPr lang="en-GB" dirty="0" smtClean="0">
                <a:cs typeface="Arial" pitchFamily="34" charset="0"/>
              </a:rPr>
              <a:t> = Residual error</a:t>
            </a:r>
          </a:p>
          <a:p>
            <a:endParaRPr lang="en-GB" dirty="0" smtClean="0">
              <a:cs typeface="Arial" pitchFamily="34" charset="0"/>
            </a:endParaRPr>
          </a:p>
          <a:p>
            <a:r>
              <a:rPr lang="en-GB" dirty="0" smtClean="0">
                <a:cs typeface="Arial" pitchFamily="34" charset="0"/>
              </a:rPr>
              <a:t>Then we can estimate h</a:t>
            </a:r>
            <a:r>
              <a:rPr lang="en-GB" baseline="30000" dirty="0" smtClean="0">
                <a:cs typeface="Arial" pitchFamily="34" charset="0"/>
              </a:rPr>
              <a:t>2</a:t>
            </a:r>
            <a:r>
              <a:rPr lang="en-GB" dirty="0" smtClean="0">
                <a:cs typeface="Arial" pitchFamily="34" charset="0"/>
              </a:rPr>
              <a:t> = </a:t>
            </a:r>
            <a:r>
              <a:rPr lang="el-GR" dirty="0" smtClean="0">
                <a:cs typeface="Arial" pitchFamily="34" charset="0"/>
              </a:rPr>
              <a:t>σ</a:t>
            </a:r>
            <a:r>
              <a:rPr lang="en-GB" baseline="-25000" dirty="0" smtClean="0">
                <a:cs typeface="Arial" pitchFamily="34" charset="0"/>
              </a:rPr>
              <a:t>g</a:t>
            </a:r>
            <a:r>
              <a:rPr lang="en-GB" baseline="30000" dirty="0" smtClean="0">
                <a:cs typeface="Arial" pitchFamily="34" charset="0"/>
              </a:rPr>
              <a:t>2</a:t>
            </a:r>
            <a:r>
              <a:rPr lang="en-GB" dirty="0" smtClean="0">
                <a:cs typeface="Arial" pitchFamily="34" charset="0"/>
              </a:rPr>
              <a:t> / (</a:t>
            </a:r>
            <a:r>
              <a:rPr lang="el-GR" dirty="0" smtClean="0">
                <a:cs typeface="Arial" pitchFamily="34" charset="0"/>
              </a:rPr>
              <a:t>σ</a:t>
            </a:r>
            <a:r>
              <a:rPr lang="en-GB" baseline="-25000" dirty="0" smtClean="0">
                <a:cs typeface="Arial" pitchFamily="34" charset="0"/>
              </a:rPr>
              <a:t>g</a:t>
            </a:r>
            <a:r>
              <a:rPr lang="en-GB" baseline="30000" dirty="0" smtClean="0">
                <a:cs typeface="Arial" pitchFamily="34" charset="0"/>
              </a:rPr>
              <a:t>2</a:t>
            </a:r>
            <a:r>
              <a:rPr lang="en-GB" dirty="0" smtClean="0">
                <a:cs typeface="Arial" pitchFamily="34" charset="0"/>
              </a:rPr>
              <a:t> + </a:t>
            </a:r>
            <a:r>
              <a:rPr lang="el-GR" dirty="0" smtClean="0">
                <a:cs typeface="Arial" pitchFamily="34" charset="0"/>
              </a:rPr>
              <a:t>σ</a:t>
            </a:r>
            <a:r>
              <a:rPr lang="en-GB" baseline="-25000" dirty="0">
                <a:cs typeface="Arial" pitchFamily="34" charset="0"/>
              </a:rPr>
              <a:t>e</a:t>
            </a:r>
            <a:r>
              <a:rPr lang="en-GB" baseline="30000" dirty="0" smtClean="0">
                <a:cs typeface="Arial" pitchFamily="34" charset="0"/>
              </a:rPr>
              <a:t>2</a:t>
            </a:r>
            <a:r>
              <a:rPr lang="en-GB" dirty="0" smtClean="0">
                <a:cs typeface="Arial" pitchFamily="34" charset="0"/>
              </a:rPr>
              <a:t>)</a:t>
            </a:r>
          </a:p>
        </p:txBody>
      </p:sp>
      <p:sp>
        <p:nvSpPr>
          <p:cNvPr id="19" name="TextBox 18"/>
          <p:cNvSpPr txBox="1"/>
          <p:nvPr/>
        </p:nvSpPr>
        <p:spPr>
          <a:xfrm>
            <a:off x="7092988" y="402595"/>
            <a:ext cx="2051012" cy="261610"/>
          </a:xfrm>
          <a:prstGeom prst="rect">
            <a:avLst/>
          </a:prstGeom>
          <a:noFill/>
        </p:spPr>
        <p:txBody>
          <a:bodyPr wrap="none" rtlCol="0">
            <a:spAutoFit/>
          </a:bodyPr>
          <a:lstStyle/>
          <a:p>
            <a:r>
              <a:rPr lang="en-US" sz="1100" dirty="0" smtClean="0"/>
              <a:t>Slide courtesy of Doug Speed</a:t>
            </a:r>
            <a:endParaRPr lang="en-US" sz="1100" dirty="0"/>
          </a:p>
        </p:txBody>
      </p:sp>
    </p:spTree>
    <p:extLst>
      <p:ext uri="{BB962C8B-B14F-4D97-AF65-F5344CB8AC3E}">
        <p14:creationId xmlns:p14="http://schemas.microsoft.com/office/powerpoint/2010/main" val="14299204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4" grpId="0"/>
      <p:bldP spid="15" grpId="0"/>
      <p:bldP spid="16" grpId="0"/>
      <p:bldP spid="17" grpId="0"/>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Genetic relatedness</a:t>
            </a:r>
          </a:p>
          <a:p>
            <a:r>
              <a:rPr lang="en-US" dirty="0" smtClean="0"/>
              <a:t>Heritability</a:t>
            </a:r>
          </a:p>
          <a:p>
            <a:r>
              <a:rPr lang="en-US" dirty="0" smtClean="0"/>
              <a:t>The GCTA approach</a:t>
            </a:r>
          </a:p>
          <a:p>
            <a:r>
              <a:rPr lang="en-US" dirty="0" smtClean="0"/>
              <a:t>Latest developments</a:t>
            </a:r>
            <a:endParaRPr lang="en-US" dirty="0"/>
          </a:p>
        </p:txBody>
      </p:sp>
    </p:spTree>
    <p:extLst>
      <p:ext uri="{BB962C8B-B14F-4D97-AF65-F5344CB8AC3E}">
        <p14:creationId xmlns:p14="http://schemas.microsoft.com/office/powerpoint/2010/main" val="250146774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Huge number of studies have been performed to estimate heritability</a:t>
            </a:r>
            <a:endParaRPr lang="en-US" dirty="0"/>
          </a:p>
        </p:txBody>
      </p:sp>
      <p:pic>
        <p:nvPicPr>
          <p:cNvPr id="5" name="Content Placeholder 4" descr="visscherh2.pdf"/>
          <p:cNvPicPr>
            <a:picLocks noGrp="1" noChangeAspect="1"/>
          </p:cNvPicPr>
          <p:nvPr>
            <p:ph idx="1"/>
          </p:nvPr>
        </p:nvPicPr>
        <p:blipFill>
          <a:blip r:embed="rId3">
            <a:extLst>
              <a:ext uri="{28A0092B-C50C-407E-A947-70E740481C1C}">
                <a14:useLocalDpi xmlns:a14="http://schemas.microsoft.com/office/drawing/2010/main" val="0"/>
              </a:ext>
            </a:extLst>
          </a:blip>
          <a:srcRect l="-11769" r="-11769"/>
          <a:stretch>
            <a:fillRect/>
          </a:stretch>
        </p:blipFill>
        <p:spPr/>
      </p:pic>
      <p:sp>
        <p:nvSpPr>
          <p:cNvPr id="6" name="TextBox 5"/>
          <p:cNvSpPr txBox="1"/>
          <p:nvPr/>
        </p:nvSpPr>
        <p:spPr>
          <a:xfrm>
            <a:off x="7948015" y="5756059"/>
            <a:ext cx="1169887" cy="276999"/>
          </a:xfrm>
          <a:prstGeom prst="rect">
            <a:avLst/>
          </a:prstGeom>
          <a:noFill/>
        </p:spPr>
        <p:txBody>
          <a:bodyPr wrap="none" rtlCol="0">
            <a:spAutoFit/>
          </a:bodyPr>
          <a:lstStyle/>
          <a:p>
            <a:r>
              <a:rPr lang="en-US" sz="1200" dirty="0" err="1" smtClean="0"/>
              <a:t>Visscher</a:t>
            </a:r>
            <a:r>
              <a:rPr lang="en-US" sz="1200" dirty="0" smtClean="0"/>
              <a:t> 2008</a:t>
            </a:r>
            <a:endParaRPr lang="en-US" sz="1200" dirty="0"/>
          </a:p>
        </p:txBody>
      </p:sp>
    </p:spTree>
    <p:extLst>
      <p:ext uri="{BB962C8B-B14F-4D97-AF65-F5344CB8AC3E}">
        <p14:creationId xmlns:p14="http://schemas.microsoft.com/office/powerpoint/2010/main" val="35280409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 Pedigrees are always incomplete</a:t>
            </a:r>
            <a:endParaRPr lang="en-US" dirty="0"/>
          </a:p>
        </p:txBody>
      </p:sp>
      <p:sp>
        <p:nvSpPr>
          <p:cNvPr id="4" name="Content Placeholder 3"/>
          <p:cNvSpPr>
            <a:spLocks noGrp="1"/>
          </p:cNvSpPr>
          <p:nvPr>
            <p:ph sz="half" idx="1"/>
          </p:nvPr>
        </p:nvSpPr>
        <p:spPr/>
        <p:txBody>
          <a:bodyPr anchor="ctr"/>
          <a:lstStyle/>
          <a:p>
            <a:pPr marL="0" indent="0" algn="ctr">
              <a:buNone/>
            </a:pPr>
            <a:r>
              <a:rPr lang="en-US" dirty="0" smtClean="0"/>
              <a:t>If pedigrees are incomplete then the relatedness coefficients that we are using are wrong</a:t>
            </a:r>
          </a:p>
        </p:txBody>
      </p:sp>
      <p:pic>
        <p:nvPicPr>
          <p:cNvPr id="6" name="Content Placeholder 5" descr="family pedigree.jpg"/>
          <p:cNvPicPr>
            <a:picLocks noGrp="1" noChangeAspect="1"/>
          </p:cNvPicPr>
          <p:nvPr>
            <p:ph sz="half" idx="2"/>
          </p:nvPr>
        </p:nvPicPr>
        <p:blipFill>
          <a:blip r:embed="rId3">
            <a:extLst>
              <a:ext uri="{28A0092B-C50C-407E-A947-70E740481C1C}">
                <a14:useLocalDpi xmlns:a14="http://schemas.microsoft.com/office/drawing/2010/main" val="0"/>
              </a:ext>
            </a:extLst>
          </a:blip>
          <a:srcRect t="-13019" b="-13019"/>
          <a:stretch>
            <a:fillRect/>
          </a:stretch>
        </p:blipFill>
        <p:spPr/>
      </p:pic>
    </p:spTree>
    <p:extLst>
      <p:ext uri="{BB962C8B-B14F-4D97-AF65-F5344CB8AC3E}">
        <p14:creationId xmlns:p14="http://schemas.microsoft.com/office/powerpoint/2010/main" val="257746325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Estimating the </a:t>
            </a:r>
            <a:r>
              <a:rPr lang="en-US" i="1" dirty="0" err="1" smtClean="0"/>
              <a:t>realised</a:t>
            </a:r>
            <a:r>
              <a:rPr lang="en-US" dirty="0" smtClean="0"/>
              <a:t> genomic similarity</a:t>
            </a:r>
            <a:endParaRPr lang="en-US" i="1" dirty="0"/>
          </a:p>
        </p:txBody>
      </p:sp>
      <p:pic>
        <p:nvPicPr>
          <p:cNvPr id="4" name="Content Placeholder 3" descr="pihat.png"/>
          <p:cNvPicPr>
            <a:picLocks noGrp="1" noChangeAspect="1"/>
          </p:cNvPicPr>
          <p:nvPr>
            <p:ph idx="1"/>
          </p:nvPr>
        </p:nvPicPr>
        <p:blipFill>
          <a:blip r:embed="rId3">
            <a:extLst>
              <a:ext uri="{28A0092B-C50C-407E-A947-70E740481C1C}">
                <a14:useLocalDpi xmlns:a14="http://schemas.microsoft.com/office/drawing/2010/main" val="0"/>
              </a:ext>
            </a:extLst>
          </a:blip>
          <a:srcRect l="-44444" r="-44444"/>
          <a:stretch>
            <a:fillRect/>
          </a:stretch>
        </p:blipFill>
        <p:spPr/>
      </p:pic>
    </p:spTree>
    <p:extLst>
      <p:ext uri="{BB962C8B-B14F-4D97-AF65-F5344CB8AC3E}">
        <p14:creationId xmlns:p14="http://schemas.microsoft.com/office/powerpoint/2010/main" val="38646076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Estimating the </a:t>
            </a:r>
            <a:r>
              <a:rPr lang="en-US" i="1" dirty="0" err="1"/>
              <a:t>realised</a:t>
            </a:r>
            <a:r>
              <a:rPr lang="en-US" dirty="0"/>
              <a:t> genomic similarity using </a:t>
            </a:r>
            <a:r>
              <a:rPr lang="en-US" dirty="0" smtClean="0"/>
              <a:t>SNPs: Identity by state (IBS)</a:t>
            </a:r>
            <a:endParaRPr lang="en-US" dirty="0"/>
          </a:p>
        </p:txBody>
      </p:sp>
      <p:sp>
        <p:nvSpPr>
          <p:cNvPr id="3" name="Content Placeholder 2"/>
          <p:cNvSpPr>
            <a:spLocks noGrp="1"/>
          </p:cNvSpPr>
          <p:nvPr>
            <p:ph idx="1"/>
          </p:nvPr>
        </p:nvSpPr>
        <p:spPr>
          <a:xfrm>
            <a:off x="685800" y="1879600"/>
            <a:ext cx="7772400" cy="4114800"/>
          </a:xfrm>
        </p:spPr>
        <p:txBody>
          <a:bodyPr>
            <a:normAutofit fontScale="77500" lnSpcReduction="20000"/>
          </a:bodyPr>
          <a:lstStyle/>
          <a:p>
            <a:pPr marL="0" indent="0">
              <a:buNone/>
            </a:pPr>
            <a:r>
              <a:rPr lang="en-US" dirty="0" smtClean="0"/>
              <a:t>Objective: For each pair of individuals see how many alleles they have in common as a proportion of all alleles – this is our measure of genetic similarity</a:t>
            </a:r>
          </a:p>
          <a:p>
            <a:pPr marL="0" indent="0">
              <a:buNone/>
            </a:pPr>
            <a:endParaRPr lang="en-US" dirty="0"/>
          </a:p>
          <a:p>
            <a:pPr marL="0" indent="0">
              <a:buNone/>
            </a:pPr>
            <a:r>
              <a:rPr lang="en-US" dirty="0" smtClean="0"/>
              <a:t>Step 1: Take all your SNPs and </a:t>
            </a:r>
            <a:r>
              <a:rPr lang="en-US" dirty="0" err="1" smtClean="0"/>
              <a:t>normalise</a:t>
            </a:r>
            <a:r>
              <a:rPr lang="en-US" dirty="0" smtClean="0"/>
              <a:t> them so that they have mean 0 and variance 1</a:t>
            </a:r>
          </a:p>
          <a:p>
            <a:pPr marL="0" indent="0">
              <a:buNone/>
            </a:pPr>
            <a:endParaRPr lang="en-US" dirty="0"/>
          </a:p>
          <a:p>
            <a:pPr marL="0" indent="0">
              <a:buNone/>
            </a:pPr>
            <a:r>
              <a:rPr lang="en-US" dirty="0" smtClean="0"/>
              <a:t>Step 2: For each pair of individuals increase their score when they have the same genotype at a SNP, decrease it when they have a different genotype</a:t>
            </a:r>
            <a:endParaRPr lang="en-US" dirty="0"/>
          </a:p>
        </p:txBody>
      </p:sp>
    </p:spTree>
    <p:extLst>
      <p:ext uri="{BB962C8B-B14F-4D97-AF65-F5344CB8AC3E}">
        <p14:creationId xmlns:p14="http://schemas.microsoft.com/office/powerpoint/2010/main" val="23233063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Estimating the </a:t>
            </a:r>
            <a:r>
              <a:rPr lang="en-US" i="1" dirty="0" err="1"/>
              <a:t>realised</a:t>
            </a:r>
            <a:r>
              <a:rPr lang="en-US" dirty="0"/>
              <a:t> genomic </a:t>
            </a:r>
            <a:r>
              <a:rPr lang="en-US" dirty="0" smtClean="0"/>
              <a:t>similarity using SNPs</a:t>
            </a:r>
            <a:endParaRPr lang="en-US" dirty="0"/>
          </a:p>
        </p:txBody>
      </p:sp>
      <p:sp>
        <p:nvSpPr>
          <p:cNvPr id="4" name="Text Placeholder 3"/>
          <p:cNvSpPr>
            <a:spLocks noGrp="1"/>
          </p:cNvSpPr>
          <p:nvPr>
            <p:ph type="body" idx="1"/>
          </p:nvPr>
        </p:nvSpPr>
        <p:spPr/>
        <p:txBody>
          <a:bodyPr/>
          <a:lstStyle/>
          <a:p>
            <a:r>
              <a:rPr lang="en-US" dirty="0" smtClean="0"/>
              <a:t>Raw genetic data, </a:t>
            </a:r>
            <a:r>
              <a:rPr lang="en-US" b="1" i="1" dirty="0" smtClean="0"/>
              <a:t>S</a:t>
            </a:r>
            <a:r>
              <a:rPr lang="en-US" dirty="0" smtClean="0"/>
              <a:t> matrix</a:t>
            </a:r>
            <a:endParaRPr lang="en-US" dirty="0"/>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2760654383"/>
              </p:ext>
            </p:extLst>
          </p:nvPr>
        </p:nvGraphicFramePr>
        <p:xfrm>
          <a:off x="757370" y="2438400"/>
          <a:ext cx="3145792" cy="2966720"/>
        </p:xfrm>
        <a:graphic>
          <a:graphicData uri="http://schemas.openxmlformats.org/drawingml/2006/table">
            <a:tbl>
              <a:tblPr firstRow="1" bandRow="1">
                <a:tableStyleId>{5C22544A-7EE6-4342-B048-85BDC9FD1C3A}</a:tableStyleId>
              </a:tblPr>
              <a:tblGrid>
                <a:gridCol w="786448"/>
                <a:gridCol w="786448"/>
                <a:gridCol w="786448"/>
                <a:gridCol w="786448"/>
              </a:tblGrid>
              <a:tr h="370840">
                <a:tc>
                  <a:txBody>
                    <a:bodyPr/>
                    <a:lstStyle/>
                    <a:p>
                      <a:r>
                        <a:rPr lang="en-US" dirty="0" smtClean="0"/>
                        <a:t>ID</a:t>
                      </a:r>
                      <a:endParaRPr lang="en-US" dirty="0"/>
                    </a:p>
                  </a:txBody>
                  <a:tcPr/>
                </a:tc>
                <a:tc>
                  <a:txBody>
                    <a:bodyPr/>
                    <a:lstStyle/>
                    <a:p>
                      <a:r>
                        <a:rPr lang="en-US" dirty="0" smtClean="0"/>
                        <a:t>SNP1</a:t>
                      </a:r>
                      <a:endParaRPr lang="en-US" dirty="0"/>
                    </a:p>
                  </a:txBody>
                  <a:tcPr/>
                </a:tc>
                <a:tc>
                  <a:txBody>
                    <a:bodyPr/>
                    <a:lstStyle/>
                    <a:p>
                      <a:r>
                        <a:rPr lang="en-US" dirty="0" smtClean="0"/>
                        <a:t>SNP2</a:t>
                      </a:r>
                      <a:endParaRPr lang="en-US" dirty="0"/>
                    </a:p>
                  </a:txBody>
                  <a:tcPr/>
                </a:tc>
                <a:tc>
                  <a:txBody>
                    <a:bodyPr/>
                    <a:lstStyle/>
                    <a:p>
                      <a:r>
                        <a:rPr lang="en-US" dirty="0" smtClean="0"/>
                        <a:t>SNP3</a:t>
                      </a:r>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r>
              <a:tr h="370840">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r>
              <a:tr h="370840">
                <a:tc>
                  <a:txBody>
                    <a:bodyPr/>
                    <a:lstStyle/>
                    <a:p>
                      <a:r>
                        <a:rPr lang="en-US" dirty="0" smtClean="0"/>
                        <a:t>3</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4</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r>
              <a:tr h="370840">
                <a:tc>
                  <a:txBody>
                    <a:bodyPr/>
                    <a:lstStyle/>
                    <a:p>
                      <a:r>
                        <a:rPr lang="en-US" dirty="0" smtClean="0"/>
                        <a:t>5</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r>
              <a:tr h="370840">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7</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bl>
          </a:graphicData>
        </a:graphic>
      </p:graphicFrame>
      <p:sp>
        <p:nvSpPr>
          <p:cNvPr id="6" name="Text Placeholder 5"/>
          <p:cNvSpPr>
            <a:spLocks noGrp="1"/>
          </p:cNvSpPr>
          <p:nvPr>
            <p:ph type="body" sz="quarter" idx="3"/>
          </p:nvPr>
        </p:nvSpPr>
        <p:spPr/>
        <p:txBody>
          <a:bodyPr>
            <a:normAutofit fontScale="92500" lnSpcReduction="20000"/>
          </a:bodyPr>
          <a:lstStyle/>
          <a:p>
            <a:r>
              <a:rPr lang="en-US" dirty="0" smtClean="0"/>
              <a:t>Scale each SNP to have mean 0, variance 1, </a:t>
            </a:r>
            <a:r>
              <a:rPr lang="en-US" b="1" i="1" dirty="0"/>
              <a:t>Z</a:t>
            </a:r>
            <a:r>
              <a:rPr lang="en-US" dirty="0" smtClean="0"/>
              <a:t> matrix</a:t>
            </a:r>
            <a:endParaRPr lang="en-US" i="1" dirty="0"/>
          </a:p>
        </p:txBody>
      </p:sp>
      <p:graphicFrame>
        <p:nvGraphicFramePr>
          <p:cNvPr id="11" name="Content Placeholder 8"/>
          <p:cNvGraphicFramePr>
            <a:graphicFrameLocks/>
          </p:cNvGraphicFramePr>
          <p:nvPr>
            <p:extLst>
              <p:ext uri="{D42A27DB-BD31-4B8C-83A1-F6EECF244321}">
                <p14:modId xmlns:p14="http://schemas.microsoft.com/office/powerpoint/2010/main" val="555976268"/>
              </p:ext>
            </p:extLst>
          </p:nvPr>
        </p:nvGraphicFramePr>
        <p:xfrm>
          <a:off x="5158955" y="2438400"/>
          <a:ext cx="3145792" cy="2966720"/>
        </p:xfrm>
        <a:graphic>
          <a:graphicData uri="http://schemas.openxmlformats.org/drawingml/2006/table">
            <a:tbl>
              <a:tblPr firstRow="1" bandRow="1">
                <a:tableStyleId>{5C22544A-7EE6-4342-B048-85BDC9FD1C3A}</a:tableStyleId>
              </a:tblPr>
              <a:tblGrid>
                <a:gridCol w="786448"/>
                <a:gridCol w="786448"/>
                <a:gridCol w="786448"/>
                <a:gridCol w="786448"/>
              </a:tblGrid>
              <a:tr h="370840">
                <a:tc>
                  <a:txBody>
                    <a:bodyPr/>
                    <a:lstStyle/>
                    <a:p>
                      <a:r>
                        <a:rPr lang="en-US" dirty="0" smtClean="0"/>
                        <a:t>ID</a:t>
                      </a:r>
                      <a:endParaRPr lang="en-US" dirty="0"/>
                    </a:p>
                  </a:txBody>
                  <a:tcPr/>
                </a:tc>
                <a:tc>
                  <a:txBody>
                    <a:bodyPr/>
                    <a:lstStyle/>
                    <a:p>
                      <a:r>
                        <a:rPr lang="en-US" dirty="0" smtClean="0"/>
                        <a:t>SNP1</a:t>
                      </a:r>
                      <a:endParaRPr lang="en-US" dirty="0"/>
                    </a:p>
                  </a:txBody>
                  <a:tcPr/>
                </a:tc>
                <a:tc>
                  <a:txBody>
                    <a:bodyPr/>
                    <a:lstStyle/>
                    <a:p>
                      <a:r>
                        <a:rPr lang="en-US" dirty="0" smtClean="0"/>
                        <a:t>SNP2</a:t>
                      </a:r>
                      <a:endParaRPr lang="en-US" dirty="0"/>
                    </a:p>
                  </a:txBody>
                  <a:tcPr/>
                </a:tc>
                <a:tc>
                  <a:txBody>
                    <a:bodyPr/>
                    <a:lstStyle/>
                    <a:p>
                      <a:r>
                        <a:rPr lang="en-US" dirty="0" smtClean="0"/>
                        <a:t>SNP3</a:t>
                      </a:r>
                      <a:endParaRPr lang="en-US" dirty="0"/>
                    </a:p>
                  </a:txBody>
                  <a:tcPr/>
                </a:tc>
              </a:tr>
              <a:tr h="370840">
                <a:tc>
                  <a:txBody>
                    <a:bodyPr/>
                    <a:lstStyle/>
                    <a:p>
                      <a:r>
                        <a:rPr lang="en-US" dirty="0" smtClean="0"/>
                        <a:t>1</a:t>
                      </a:r>
                      <a:endParaRPr lang="en-US" dirty="0"/>
                    </a:p>
                  </a:txBody>
                  <a:tcPr/>
                </a:tc>
                <a:tc>
                  <a:txBody>
                    <a:bodyPr/>
                    <a:lstStyle/>
                    <a:p>
                      <a:r>
                        <a:rPr lang="en-US" dirty="0" smtClean="0"/>
                        <a:t>-0.7</a:t>
                      </a:r>
                      <a:endParaRPr lang="en-US" dirty="0"/>
                    </a:p>
                  </a:txBody>
                  <a:tcPr/>
                </a:tc>
                <a:tc>
                  <a:txBody>
                    <a:bodyPr/>
                    <a:lstStyle/>
                    <a:p>
                      <a:r>
                        <a:rPr lang="en-US" dirty="0" smtClean="0"/>
                        <a:t>2.1</a:t>
                      </a:r>
                      <a:endParaRPr lang="en-US" dirty="0"/>
                    </a:p>
                  </a:txBody>
                  <a:tcPr/>
                </a:tc>
                <a:tc>
                  <a:txBody>
                    <a:bodyPr/>
                    <a:lstStyle/>
                    <a:p>
                      <a:r>
                        <a:rPr lang="en-US" dirty="0" smtClean="0"/>
                        <a:t>-1.0</a:t>
                      </a:r>
                      <a:endParaRPr lang="en-US" dirty="0"/>
                    </a:p>
                  </a:txBody>
                  <a:tcPr/>
                </a:tc>
              </a:tr>
              <a:tr h="370840">
                <a:tc>
                  <a:txBody>
                    <a:bodyPr/>
                    <a:lstStyle/>
                    <a:p>
                      <a:r>
                        <a:rPr lang="en-US" dirty="0" smtClean="0"/>
                        <a:t>2</a:t>
                      </a:r>
                      <a:endParaRPr lang="en-US" dirty="0"/>
                    </a:p>
                  </a:txBody>
                  <a:tcPr/>
                </a:tc>
                <a:tc>
                  <a:txBody>
                    <a:bodyPr/>
                    <a:lstStyle/>
                    <a:p>
                      <a:r>
                        <a:rPr lang="en-US" dirty="0" smtClean="0"/>
                        <a:t>0.5</a:t>
                      </a:r>
                      <a:endParaRPr lang="en-US" dirty="0"/>
                    </a:p>
                  </a:txBody>
                  <a:tcPr/>
                </a:tc>
                <a:tc>
                  <a:txBody>
                    <a:bodyPr/>
                    <a:lstStyle/>
                    <a:p>
                      <a:r>
                        <a:rPr lang="en-US" dirty="0" smtClean="0"/>
                        <a:t>-0.5</a:t>
                      </a:r>
                      <a:endParaRPr lang="en-US" dirty="0"/>
                    </a:p>
                  </a:txBody>
                  <a:tcPr/>
                </a:tc>
                <a:tc>
                  <a:txBody>
                    <a:bodyPr/>
                    <a:lstStyle/>
                    <a:p>
                      <a:r>
                        <a:rPr lang="en-US" dirty="0" smtClean="0"/>
                        <a:t>1.3</a:t>
                      </a:r>
                      <a:endParaRPr lang="en-US" dirty="0"/>
                    </a:p>
                  </a:txBody>
                  <a:tcPr/>
                </a:tc>
              </a:tr>
              <a:tr h="370840">
                <a:tc>
                  <a:txBody>
                    <a:bodyPr/>
                    <a:lstStyle/>
                    <a:p>
                      <a:r>
                        <a:rPr lang="en-US" dirty="0" smtClean="0"/>
                        <a:t>3</a:t>
                      </a:r>
                      <a:endParaRPr lang="en-US" dirty="0"/>
                    </a:p>
                  </a:txBody>
                  <a:tcPr/>
                </a:tc>
                <a:tc>
                  <a:txBody>
                    <a:bodyPr/>
                    <a:lstStyle/>
                    <a:p>
                      <a:r>
                        <a:rPr lang="en-US" dirty="0" smtClean="0"/>
                        <a:t>-0.7</a:t>
                      </a:r>
                      <a:endParaRPr lang="en-US" dirty="0"/>
                    </a:p>
                  </a:txBody>
                  <a:tcPr/>
                </a:tc>
                <a:tc>
                  <a:txBody>
                    <a:bodyPr/>
                    <a:lstStyle/>
                    <a:p>
                      <a:r>
                        <a:rPr lang="en-US" dirty="0" smtClean="0"/>
                        <a:t>-0.4</a:t>
                      </a:r>
                      <a:endParaRPr lang="en-US" dirty="0"/>
                    </a:p>
                  </a:txBody>
                  <a:tcPr/>
                </a:tc>
                <a:tc>
                  <a:txBody>
                    <a:bodyPr/>
                    <a:lstStyle/>
                    <a:p>
                      <a:r>
                        <a:rPr lang="en-US" dirty="0" smtClean="0"/>
                        <a:t>-1.0</a:t>
                      </a:r>
                      <a:endParaRPr lang="en-US" dirty="0"/>
                    </a:p>
                  </a:txBody>
                  <a:tcPr/>
                </a:tc>
              </a:tr>
              <a:tr h="370840">
                <a:tc>
                  <a:txBody>
                    <a:bodyPr/>
                    <a:lstStyle/>
                    <a:p>
                      <a:r>
                        <a:rPr lang="en-US" dirty="0" smtClean="0"/>
                        <a:t>4</a:t>
                      </a:r>
                      <a:endParaRPr lang="en-US" dirty="0"/>
                    </a:p>
                  </a:txBody>
                  <a:tcPr/>
                </a:tc>
                <a:tc>
                  <a:txBody>
                    <a:bodyPr/>
                    <a:lstStyle/>
                    <a:p>
                      <a:r>
                        <a:rPr lang="en-US" dirty="0" smtClean="0"/>
                        <a:t>-0.7</a:t>
                      </a:r>
                      <a:endParaRPr lang="en-US" dirty="0"/>
                    </a:p>
                  </a:txBody>
                  <a:tcPr/>
                </a:tc>
                <a:tc>
                  <a:txBody>
                    <a:bodyPr/>
                    <a:lstStyle/>
                    <a:p>
                      <a:r>
                        <a:rPr lang="en-US" dirty="0" smtClean="0"/>
                        <a:t>2.1</a:t>
                      </a:r>
                      <a:endParaRPr lang="en-US" dirty="0"/>
                    </a:p>
                  </a:txBody>
                  <a:tcPr/>
                </a:tc>
                <a:tc>
                  <a:txBody>
                    <a:bodyPr/>
                    <a:lstStyle/>
                    <a:p>
                      <a:r>
                        <a:rPr lang="en-US" dirty="0" smtClean="0"/>
                        <a:t>0.2</a:t>
                      </a:r>
                      <a:endParaRPr lang="en-US" dirty="0"/>
                    </a:p>
                  </a:txBody>
                  <a:tcPr/>
                </a:tc>
              </a:tr>
              <a:tr h="370840">
                <a:tc>
                  <a:txBody>
                    <a:bodyPr/>
                    <a:lstStyle/>
                    <a:p>
                      <a:r>
                        <a:rPr lang="en-US" dirty="0" smtClean="0"/>
                        <a:t>5</a:t>
                      </a:r>
                      <a:endParaRPr lang="en-US" dirty="0"/>
                    </a:p>
                  </a:txBody>
                  <a:tcPr/>
                </a:tc>
                <a:tc>
                  <a:txBody>
                    <a:bodyPr/>
                    <a:lstStyle/>
                    <a:p>
                      <a:r>
                        <a:rPr lang="en-US" dirty="0" smtClean="0"/>
                        <a:t>0.5</a:t>
                      </a:r>
                      <a:endParaRPr lang="en-US" dirty="0"/>
                    </a:p>
                  </a:txBody>
                  <a:tcPr/>
                </a:tc>
                <a:tc>
                  <a:txBody>
                    <a:bodyPr/>
                    <a:lstStyle/>
                    <a:p>
                      <a:r>
                        <a:rPr lang="en-US" dirty="0" smtClean="0"/>
                        <a:t>2.1</a:t>
                      </a:r>
                      <a:endParaRPr lang="en-US" dirty="0"/>
                    </a:p>
                  </a:txBody>
                  <a:tcPr/>
                </a:tc>
                <a:tc>
                  <a:txBody>
                    <a:bodyPr/>
                    <a:lstStyle/>
                    <a:p>
                      <a:r>
                        <a:rPr lang="en-US" dirty="0" smtClean="0"/>
                        <a:t>1.3</a:t>
                      </a:r>
                      <a:endParaRPr lang="en-US" dirty="0"/>
                    </a:p>
                  </a:txBody>
                  <a:tcPr/>
                </a:tc>
              </a:tr>
              <a:tr h="370840">
                <a:tc>
                  <a:txBody>
                    <a:bodyPr/>
                    <a:lstStyle/>
                    <a:p>
                      <a:r>
                        <a:rPr lang="en-US" dirty="0" smtClean="0"/>
                        <a:t>6</a:t>
                      </a:r>
                      <a:endParaRPr lang="en-US" dirty="0"/>
                    </a:p>
                  </a:txBody>
                  <a:tcPr/>
                </a:tc>
                <a:tc>
                  <a:txBody>
                    <a:bodyPr/>
                    <a:lstStyle/>
                    <a:p>
                      <a:r>
                        <a:rPr lang="en-US" dirty="0" smtClean="0"/>
                        <a:t>-0.7</a:t>
                      </a:r>
                      <a:endParaRPr lang="en-US" dirty="0"/>
                    </a:p>
                  </a:txBody>
                  <a:tcPr/>
                </a:tc>
                <a:tc>
                  <a:txBody>
                    <a:bodyPr/>
                    <a:lstStyle/>
                    <a:p>
                      <a:r>
                        <a:rPr lang="en-US" dirty="0" smtClean="0"/>
                        <a:t>-0.5</a:t>
                      </a:r>
                      <a:endParaRPr lang="en-US" dirty="0"/>
                    </a:p>
                  </a:txBody>
                  <a:tcPr/>
                </a:tc>
                <a:tc>
                  <a:txBody>
                    <a:bodyPr/>
                    <a:lstStyle/>
                    <a:p>
                      <a:r>
                        <a:rPr lang="en-US" dirty="0" smtClean="0"/>
                        <a:t>0.2</a:t>
                      </a:r>
                      <a:endParaRPr lang="en-US" dirty="0"/>
                    </a:p>
                  </a:txBody>
                  <a:tcPr/>
                </a:tc>
              </a:tr>
              <a:tr h="370840">
                <a:tc>
                  <a:txBody>
                    <a:bodyPr/>
                    <a:lstStyle/>
                    <a:p>
                      <a:r>
                        <a:rPr lang="en-US" dirty="0" smtClean="0"/>
                        <a:t>7</a:t>
                      </a:r>
                      <a:endParaRPr lang="en-US" dirty="0"/>
                    </a:p>
                  </a:txBody>
                  <a:tcPr/>
                </a:tc>
                <a:tc>
                  <a:txBody>
                    <a:bodyPr/>
                    <a:lstStyle/>
                    <a:p>
                      <a:r>
                        <a:rPr lang="en-US" dirty="0" smtClean="0"/>
                        <a:t>1.8</a:t>
                      </a:r>
                      <a:endParaRPr lang="en-US" dirty="0"/>
                    </a:p>
                  </a:txBody>
                  <a:tcPr/>
                </a:tc>
                <a:tc>
                  <a:txBody>
                    <a:bodyPr/>
                    <a:lstStyle/>
                    <a:p>
                      <a:r>
                        <a:rPr lang="en-US" dirty="0" smtClean="0"/>
                        <a:t>-0.4</a:t>
                      </a:r>
                      <a:endParaRPr lang="en-US" dirty="0"/>
                    </a:p>
                  </a:txBody>
                  <a:tcPr/>
                </a:tc>
                <a:tc>
                  <a:txBody>
                    <a:bodyPr/>
                    <a:lstStyle/>
                    <a:p>
                      <a:r>
                        <a:rPr lang="en-US" dirty="0" smtClean="0"/>
                        <a:t>-1.0</a:t>
                      </a:r>
                      <a:endParaRPr lang="en-US" dirty="0"/>
                    </a:p>
                  </a:txBody>
                  <a:tcPr/>
                </a:tc>
              </a:tr>
            </a:tbl>
          </a:graphicData>
        </a:graphic>
      </p:graphicFrame>
    </p:spTree>
    <p:extLst>
      <p:ext uri="{BB962C8B-B14F-4D97-AF65-F5344CB8AC3E}">
        <p14:creationId xmlns:p14="http://schemas.microsoft.com/office/powerpoint/2010/main" val="401859645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Estimating the </a:t>
            </a:r>
            <a:r>
              <a:rPr lang="en-US" i="1" dirty="0" err="1"/>
              <a:t>realised</a:t>
            </a:r>
            <a:r>
              <a:rPr lang="en-US" dirty="0"/>
              <a:t> genomic similarity using SNPs</a:t>
            </a:r>
          </a:p>
        </p:txBody>
      </p:sp>
      <p:graphicFrame>
        <p:nvGraphicFramePr>
          <p:cNvPr id="7" name="Content Placeholder 8"/>
          <p:cNvGraphicFramePr>
            <a:graphicFrameLocks/>
          </p:cNvGraphicFramePr>
          <p:nvPr>
            <p:extLst>
              <p:ext uri="{D42A27DB-BD31-4B8C-83A1-F6EECF244321}">
                <p14:modId xmlns:p14="http://schemas.microsoft.com/office/powerpoint/2010/main" val="2406335342"/>
              </p:ext>
            </p:extLst>
          </p:nvPr>
        </p:nvGraphicFramePr>
        <p:xfrm>
          <a:off x="400283" y="2482262"/>
          <a:ext cx="3145792" cy="2966720"/>
        </p:xfrm>
        <a:graphic>
          <a:graphicData uri="http://schemas.openxmlformats.org/drawingml/2006/table">
            <a:tbl>
              <a:tblPr firstRow="1" bandRow="1">
                <a:tableStyleId>{5C22544A-7EE6-4342-B048-85BDC9FD1C3A}</a:tableStyleId>
              </a:tblPr>
              <a:tblGrid>
                <a:gridCol w="786448"/>
                <a:gridCol w="786448"/>
                <a:gridCol w="786448"/>
                <a:gridCol w="786448"/>
              </a:tblGrid>
              <a:tr h="370840">
                <a:tc>
                  <a:txBody>
                    <a:bodyPr/>
                    <a:lstStyle/>
                    <a:p>
                      <a:r>
                        <a:rPr lang="en-US" dirty="0" smtClean="0"/>
                        <a:t>ID</a:t>
                      </a:r>
                      <a:endParaRPr lang="en-US" dirty="0"/>
                    </a:p>
                  </a:txBody>
                  <a:tcPr/>
                </a:tc>
                <a:tc>
                  <a:txBody>
                    <a:bodyPr/>
                    <a:lstStyle/>
                    <a:p>
                      <a:r>
                        <a:rPr lang="en-US" dirty="0" smtClean="0"/>
                        <a:t>SNP1</a:t>
                      </a:r>
                      <a:endParaRPr lang="en-US" dirty="0"/>
                    </a:p>
                  </a:txBody>
                  <a:tcPr/>
                </a:tc>
                <a:tc>
                  <a:txBody>
                    <a:bodyPr/>
                    <a:lstStyle/>
                    <a:p>
                      <a:r>
                        <a:rPr lang="en-US" dirty="0" smtClean="0"/>
                        <a:t>SNP2</a:t>
                      </a:r>
                      <a:endParaRPr lang="en-US" dirty="0"/>
                    </a:p>
                  </a:txBody>
                  <a:tcPr/>
                </a:tc>
                <a:tc>
                  <a:txBody>
                    <a:bodyPr/>
                    <a:lstStyle/>
                    <a:p>
                      <a:r>
                        <a:rPr lang="en-US" dirty="0" smtClean="0"/>
                        <a:t>SNP3</a:t>
                      </a:r>
                      <a:endParaRPr lang="en-US" dirty="0"/>
                    </a:p>
                  </a:txBody>
                  <a:tcPr/>
                </a:tc>
              </a:tr>
              <a:tr h="370840">
                <a:tc>
                  <a:txBody>
                    <a:bodyPr/>
                    <a:lstStyle/>
                    <a:p>
                      <a:r>
                        <a:rPr lang="en-US" dirty="0" smtClean="0"/>
                        <a:t>1</a:t>
                      </a:r>
                      <a:endParaRPr lang="en-US" dirty="0"/>
                    </a:p>
                  </a:txBody>
                  <a:tcPr/>
                </a:tc>
                <a:tc>
                  <a:txBody>
                    <a:bodyPr/>
                    <a:lstStyle/>
                    <a:p>
                      <a:r>
                        <a:rPr lang="en-US" dirty="0" smtClean="0"/>
                        <a:t>-0.7</a:t>
                      </a:r>
                      <a:endParaRPr lang="en-US" dirty="0"/>
                    </a:p>
                  </a:txBody>
                  <a:tcPr/>
                </a:tc>
                <a:tc>
                  <a:txBody>
                    <a:bodyPr/>
                    <a:lstStyle/>
                    <a:p>
                      <a:r>
                        <a:rPr lang="en-US" dirty="0" smtClean="0"/>
                        <a:t>2.1</a:t>
                      </a:r>
                      <a:endParaRPr lang="en-US" dirty="0"/>
                    </a:p>
                  </a:txBody>
                  <a:tcPr/>
                </a:tc>
                <a:tc>
                  <a:txBody>
                    <a:bodyPr/>
                    <a:lstStyle/>
                    <a:p>
                      <a:r>
                        <a:rPr lang="en-US" dirty="0" smtClean="0"/>
                        <a:t>-1.0</a:t>
                      </a:r>
                      <a:endParaRPr lang="en-US" dirty="0"/>
                    </a:p>
                  </a:txBody>
                  <a:tcPr/>
                </a:tc>
              </a:tr>
              <a:tr h="370840">
                <a:tc>
                  <a:txBody>
                    <a:bodyPr/>
                    <a:lstStyle/>
                    <a:p>
                      <a:r>
                        <a:rPr lang="en-US" dirty="0" smtClean="0"/>
                        <a:t>2</a:t>
                      </a:r>
                      <a:endParaRPr lang="en-US" dirty="0"/>
                    </a:p>
                  </a:txBody>
                  <a:tcPr/>
                </a:tc>
                <a:tc>
                  <a:txBody>
                    <a:bodyPr/>
                    <a:lstStyle/>
                    <a:p>
                      <a:r>
                        <a:rPr lang="en-US" dirty="0" smtClean="0"/>
                        <a:t>0.5</a:t>
                      </a:r>
                      <a:endParaRPr lang="en-US" dirty="0"/>
                    </a:p>
                  </a:txBody>
                  <a:tcPr/>
                </a:tc>
                <a:tc>
                  <a:txBody>
                    <a:bodyPr/>
                    <a:lstStyle/>
                    <a:p>
                      <a:r>
                        <a:rPr lang="en-US" dirty="0" smtClean="0"/>
                        <a:t>-0.5</a:t>
                      </a:r>
                      <a:endParaRPr lang="en-US" dirty="0"/>
                    </a:p>
                  </a:txBody>
                  <a:tcPr/>
                </a:tc>
                <a:tc>
                  <a:txBody>
                    <a:bodyPr/>
                    <a:lstStyle/>
                    <a:p>
                      <a:r>
                        <a:rPr lang="en-US" dirty="0" smtClean="0"/>
                        <a:t>1.3</a:t>
                      </a:r>
                      <a:endParaRPr lang="en-US" dirty="0"/>
                    </a:p>
                  </a:txBody>
                  <a:tcPr/>
                </a:tc>
              </a:tr>
              <a:tr h="370840">
                <a:tc>
                  <a:txBody>
                    <a:bodyPr/>
                    <a:lstStyle/>
                    <a:p>
                      <a:r>
                        <a:rPr lang="en-US" dirty="0" smtClean="0"/>
                        <a:t>3</a:t>
                      </a:r>
                      <a:endParaRPr lang="en-US" dirty="0"/>
                    </a:p>
                  </a:txBody>
                  <a:tcPr/>
                </a:tc>
                <a:tc>
                  <a:txBody>
                    <a:bodyPr/>
                    <a:lstStyle/>
                    <a:p>
                      <a:r>
                        <a:rPr lang="en-US" dirty="0" smtClean="0"/>
                        <a:t>-0.7</a:t>
                      </a:r>
                      <a:endParaRPr lang="en-US" dirty="0"/>
                    </a:p>
                  </a:txBody>
                  <a:tcPr/>
                </a:tc>
                <a:tc>
                  <a:txBody>
                    <a:bodyPr/>
                    <a:lstStyle/>
                    <a:p>
                      <a:r>
                        <a:rPr lang="en-US" dirty="0" smtClean="0"/>
                        <a:t>-0.4</a:t>
                      </a:r>
                      <a:endParaRPr lang="en-US" dirty="0"/>
                    </a:p>
                  </a:txBody>
                  <a:tcPr/>
                </a:tc>
                <a:tc>
                  <a:txBody>
                    <a:bodyPr/>
                    <a:lstStyle/>
                    <a:p>
                      <a:r>
                        <a:rPr lang="en-US" dirty="0" smtClean="0"/>
                        <a:t>-1.0</a:t>
                      </a:r>
                      <a:endParaRPr lang="en-US" dirty="0"/>
                    </a:p>
                  </a:txBody>
                  <a:tcPr/>
                </a:tc>
              </a:tr>
              <a:tr h="370840">
                <a:tc>
                  <a:txBody>
                    <a:bodyPr/>
                    <a:lstStyle/>
                    <a:p>
                      <a:r>
                        <a:rPr lang="en-US" dirty="0" smtClean="0"/>
                        <a:t>4</a:t>
                      </a:r>
                      <a:endParaRPr lang="en-US" dirty="0"/>
                    </a:p>
                  </a:txBody>
                  <a:tcPr/>
                </a:tc>
                <a:tc>
                  <a:txBody>
                    <a:bodyPr/>
                    <a:lstStyle/>
                    <a:p>
                      <a:r>
                        <a:rPr lang="en-US" dirty="0" smtClean="0"/>
                        <a:t>-0.7</a:t>
                      </a:r>
                      <a:endParaRPr lang="en-US" dirty="0"/>
                    </a:p>
                  </a:txBody>
                  <a:tcPr/>
                </a:tc>
                <a:tc>
                  <a:txBody>
                    <a:bodyPr/>
                    <a:lstStyle/>
                    <a:p>
                      <a:r>
                        <a:rPr lang="en-US" dirty="0" smtClean="0"/>
                        <a:t>2.1</a:t>
                      </a:r>
                      <a:endParaRPr lang="en-US" dirty="0"/>
                    </a:p>
                  </a:txBody>
                  <a:tcPr/>
                </a:tc>
                <a:tc>
                  <a:txBody>
                    <a:bodyPr/>
                    <a:lstStyle/>
                    <a:p>
                      <a:r>
                        <a:rPr lang="en-US" dirty="0" smtClean="0"/>
                        <a:t>0.2</a:t>
                      </a:r>
                      <a:endParaRPr lang="en-US" dirty="0"/>
                    </a:p>
                  </a:txBody>
                  <a:tcPr/>
                </a:tc>
              </a:tr>
              <a:tr h="370840">
                <a:tc>
                  <a:txBody>
                    <a:bodyPr/>
                    <a:lstStyle/>
                    <a:p>
                      <a:r>
                        <a:rPr lang="en-US" dirty="0" smtClean="0"/>
                        <a:t>5</a:t>
                      </a:r>
                      <a:endParaRPr lang="en-US" dirty="0"/>
                    </a:p>
                  </a:txBody>
                  <a:tcPr/>
                </a:tc>
                <a:tc>
                  <a:txBody>
                    <a:bodyPr/>
                    <a:lstStyle/>
                    <a:p>
                      <a:r>
                        <a:rPr lang="en-US" dirty="0" smtClean="0"/>
                        <a:t>0.5</a:t>
                      </a:r>
                      <a:endParaRPr lang="en-US" dirty="0"/>
                    </a:p>
                  </a:txBody>
                  <a:tcPr/>
                </a:tc>
                <a:tc>
                  <a:txBody>
                    <a:bodyPr/>
                    <a:lstStyle/>
                    <a:p>
                      <a:r>
                        <a:rPr lang="en-US" dirty="0" smtClean="0"/>
                        <a:t>2.1</a:t>
                      </a:r>
                      <a:endParaRPr lang="en-US" dirty="0"/>
                    </a:p>
                  </a:txBody>
                  <a:tcPr/>
                </a:tc>
                <a:tc>
                  <a:txBody>
                    <a:bodyPr/>
                    <a:lstStyle/>
                    <a:p>
                      <a:r>
                        <a:rPr lang="en-US" dirty="0" smtClean="0"/>
                        <a:t>1.3</a:t>
                      </a:r>
                      <a:endParaRPr lang="en-US" dirty="0"/>
                    </a:p>
                  </a:txBody>
                  <a:tcPr/>
                </a:tc>
              </a:tr>
              <a:tr h="370840">
                <a:tc>
                  <a:txBody>
                    <a:bodyPr/>
                    <a:lstStyle/>
                    <a:p>
                      <a:r>
                        <a:rPr lang="en-US" dirty="0" smtClean="0"/>
                        <a:t>6</a:t>
                      </a:r>
                      <a:endParaRPr lang="en-US" dirty="0"/>
                    </a:p>
                  </a:txBody>
                  <a:tcPr/>
                </a:tc>
                <a:tc>
                  <a:txBody>
                    <a:bodyPr/>
                    <a:lstStyle/>
                    <a:p>
                      <a:r>
                        <a:rPr lang="en-US" dirty="0" smtClean="0"/>
                        <a:t>-0.7</a:t>
                      </a:r>
                      <a:endParaRPr lang="en-US" dirty="0"/>
                    </a:p>
                  </a:txBody>
                  <a:tcPr/>
                </a:tc>
                <a:tc>
                  <a:txBody>
                    <a:bodyPr/>
                    <a:lstStyle/>
                    <a:p>
                      <a:r>
                        <a:rPr lang="en-US" dirty="0" smtClean="0"/>
                        <a:t>-0.5</a:t>
                      </a:r>
                      <a:endParaRPr lang="en-US" dirty="0"/>
                    </a:p>
                  </a:txBody>
                  <a:tcPr/>
                </a:tc>
                <a:tc>
                  <a:txBody>
                    <a:bodyPr/>
                    <a:lstStyle/>
                    <a:p>
                      <a:r>
                        <a:rPr lang="en-US" dirty="0" smtClean="0"/>
                        <a:t>0.2</a:t>
                      </a:r>
                      <a:endParaRPr lang="en-US" dirty="0"/>
                    </a:p>
                  </a:txBody>
                  <a:tcPr/>
                </a:tc>
              </a:tr>
              <a:tr h="370840">
                <a:tc>
                  <a:txBody>
                    <a:bodyPr/>
                    <a:lstStyle/>
                    <a:p>
                      <a:r>
                        <a:rPr lang="en-US" dirty="0" smtClean="0"/>
                        <a:t>7</a:t>
                      </a:r>
                      <a:endParaRPr lang="en-US" dirty="0"/>
                    </a:p>
                  </a:txBody>
                  <a:tcPr/>
                </a:tc>
                <a:tc>
                  <a:txBody>
                    <a:bodyPr/>
                    <a:lstStyle/>
                    <a:p>
                      <a:r>
                        <a:rPr lang="en-US" dirty="0" smtClean="0"/>
                        <a:t>1.8</a:t>
                      </a:r>
                      <a:endParaRPr lang="en-US" dirty="0"/>
                    </a:p>
                  </a:txBody>
                  <a:tcPr/>
                </a:tc>
                <a:tc>
                  <a:txBody>
                    <a:bodyPr/>
                    <a:lstStyle/>
                    <a:p>
                      <a:r>
                        <a:rPr lang="en-US" dirty="0" smtClean="0"/>
                        <a:t>-0.4</a:t>
                      </a:r>
                      <a:endParaRPr lang="en-US" dirty="0"/>
                    </a:p>
                  </a:txBody>
                  <a:tcPr/>
                </a:tc>
                <a:tc>
                  <a:txBody>
                    <a:bodyPr/>
                    <a:lstStyle/>
                    <a:p>
                      <a:r>
                        <a:rPr lang="en-US" dirty="0" smtClean="0"/>
                        <a:t>-1.0</a:t>
                      </a:r>
                      <a:endParaRPr lang="en-US" dirty="0"/>
                    </a:p>
                  </a:txBody>
                  <a:tcPr/>
                </a:tc>
              </a:tr>
            </a:tbl>
          </a:graphicData>
        </a:graphic>
      </p:graphicFrame>
      <p:pic>
        <p:nvPicPr>
          <p:cNvPr id="11" name="Picture 10" descr="grmexamp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476" y="4795359"/>
            <a:ext cx="4936259" cy="764563"/>
          </a:xfrm>
          <a:prstGeom prst="rect">
            <a:avLst/>
          </a:prstGeom>
        </p:spPr>
      </p:pic>
      <p:sp>
        <p:nvSpPr>
          <p:cNvPr id="12" name="TextBox 11"/>
          <p:cNvSpPr txBox="1"/>
          <p:nvPr/>
        </p:nvSpPr>
        <p:spPr>
          <a:xfrm>
            <a:off x="3930661" y="4333668"/>
            <a:ext cx="1146881" cy="369332"/>
          </a:xfrm>
          <a:prstGeom prst="rect">
            <a:avLst/>
          </a:prstGeom>
          <a:noFill/>
        </p:spPr>
        <p:txBody>
          <a:bodyPr wrap="none" rtlCol="0">
            <a:spAutoFit/>
          </a:bodyPr>
          <a:lstStyle/>
          <a:p>
            <a:r>
              <a:rPr lang="en-US" dirty="0" smtClean="0"/>
              <a:t>Example:</a:t>
            </a:r>
            <a:endParaRPr lang="en-US" dirty="0"/>
          </a:p>
        </p:txBody>
      </p:sp>
      <p:sp>
        <p:nvSpPr>
          <p:cNvPr id="13" name="TextBox 12"/>
          <p:cNvSpPr txBox="1"/>
          <p:nvPr/>
        </p:nvSpPr>
        <p:spPr>
          <a:xfrm>
            <a:off x="400283" y="2032060"/>
            <a:ext cx="1136702" cy="369332"/>
          </a:xfrm>
          <a:prstGeom prst="rect">
            <a:avLst/>
          </a:prstGeom>
          <a:noFill/>
        </p:spPr>
        <p:txBody>
          <a:bodyPr wrap="none" rtlCol="0">
            <a:spAutoFit/>
          </a:bodyPr>
          <a:lstStyle/>
          <a:p>
            <a:r>
              <a:rPr lang="en-US" b="1" i="1" dirty="0" smtClean="0"/>
              <a:t>Z</a:t>
            </a:r>
            <a:r>
              <a:rPr lang="en-US" dirty="0" smtClean="0"/>
              <a:t> matrix:</a:t>
            </a:r>
            <a:endParaRPr lang="en-US" b="1" i="1" dirty="0"/>
          </a:p>
        </p:txBody>
      </p:sp>
      <p:sp>
        <p:nvSpPr>
          <p:cNvPr id="14" name="TextBox 13"/>
          <p:cNvSpPr txBox="1"/>
          <p:nvPr/>
        </p:nvSpPr>
        <p:spPr>
          <a:xfrm>
            <a:off x="3930661" y="2032060"/>
            <a:ext cx="4072299" cy="646331"/>
          </a:xfrm>
          <a:prstGeom prst="rect">
            <a:avLst/>
          </a:prstGeom>
          <a:noFill/>
        </p:spPr>
        <p:txBody>
          <a:bodyPr wrap="none" rtlCol="0">
            <a:spAutoFit/>
          </a:bodyPr>
          <a:lstStyle/>
          <a:p>
            <a:r>
              <a:rPr lang="en-US" dirty="0" smtClean="0"/>
              <a:t>Calculating genetic relationship matrix </a:t>
            </a:r>
          </a:p>
          <a:p>
            <a:r>
              <a:rPr lang="en-US" dirty="0" smtClean="0"/>
              <a:t>(or kinship matrix):</a:t>
            </a:r>
            <a:endParaRPr lang="en-US" dirty="0"/>
          </a:p>
        </p:txBody>
      </p:sp>
      <p:pic>
        <p:nvPicPr>
          <p:cNvPr id="15" name="Picture 14" descr="grm.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475" y="2730313"/>
            <a:ext cx="4145965" cy="1415090"/>
          </a:xfrm>
          <a:prstGeom prst="rect">
            <a:avLst/>
          </a:prstGeom>
        </p:spPr>
      </p:pic>
    </p:spTree>
    <p:extLst>
      <p:ext uri="{BB962C8B-B14F-4D97-AF65-F5344CB8AC3E}">
        <p14:creationId xmlns:p14="http://schemas.microsoft.com/office/powerpoint/2010/main" val="259433804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Mixed model</a:t>
            </a:r>
            <a:endParaRPr lang="en-US" dirty="0"/>
          </a:p>
        </p:txBody>
      </p:sp>
      <p:sp>
        <p:nvSpPr>
          <p:cNvPr id="7" name="Rectangle 1"/>
          <p:cNvSpPr>
            <a:spLocks noChangeArrowheads="1"/>
          </p:cNvSpPr>
          <p:nvPr/>
        </p:nvSpPr>
        <p:spPr bwMode="auto">
          <a:xfrm>
            <a:off x="1076254" y="1567767"/>
            <a:ext cx="381098" cy="2027482"/>
          </a:xfrm>
          <a:prstGeom prst="rect">
            <a:avLst/>
          </a:prstGeom>
          <a:noFill/>
          <a:ln w="19050">
            <a:solidFill>
              <a:srgbClr val="000000"/>
            </a:solidFill>
            <a:round/>
            <a:headEnd/>
            <a:tailEnd/>
          </a:ln>
          <a:effectLst/>
        </p:spPr>
        <p:txBody>
          <a:bodyPr wrap="none" lIns="90000" tIns="60876" rIns="90000" bIns="45000" anchor="ctr"/>
          <a:lstStyle/>
          <a:p>
            <a:pPr algn="ctr"/>
            <a:r>
              <a:rPr lang="en-GB" sz="1100" b="1" dirty="0">
                <a:solidFill>
                  <a:srgbClr val="000000"/>
                </a:solidFill>
                <a:ea typeface="DejaVu Sans" charset="0"/>
                <a:cs typeface="DejaVu Sans" charset="0"/>
              </a:rPr>
              <a:t> </a:t>
            </a:r>
            <a:r>
              <a:rPr lang="en-GB" sz="1100" b="1" dirty="0">
                <a:solidFill>
                  <a:srgbClr val="0070C0"/>
                </a:solidFill>
                <a:ea typeface="DejaVu Sans" charset="0"/>
                <a:cs typeface="DejaVu Sans" charset="0"/>
              </a:rPr>
              <a:t>1</a:t>
            </a:r>
          </a:p>
          <a:p>
            <a:pPr algn="ctr"/>
            <a:endParaRPr lang="en-GB" sz="1100" b="1" dirty="0">
              <a:solidFill>
                <a:srgbClr val="0070C0"/>
              </a:solidFill>
              <a:ea typeface="DejaVu Sans" charset="0"/>
              <a:cs typeface="DejaVu Sans" charset="0"/>
            </a:endParaRPr>
          </a:p>
          <a:p>
            <a:pPr algn="ctr"/>
            <a:r>
              <a:rPr lang="en-GB" sz="1100" b="1" dirty="0">
                <a:solidFill>
                  <a:srgbClr val="0070C0"/>
                </a:solidFill>
                <a:ea typeface="DejaVu Sans" charset="0"/>
                <a:cs typeface="DejaVu Sans" charset="0"/>
              </a:rPr>
              <a:t> 1</a:t>
            </a:r>
          </a:p>
          <a:p>
            <a:pPr algn="ctr"/>
            <a:endParaRPr lang="en-GB" sz="1100" b="1" dirty="0">
              <a:solidFill>
                <a:srgbClr val="0070C0"/>
              </a:solidFill>
              <a:ea typeface="DejaVu Sans" charset="0"/>
              <a:cs typeface="DejaVu Sans" charset="0"/>
            </a:endParaRPr>
          </a:p>
          <a:p>
            <a:pPr algn="ctr"/>
            <a:r>
              <a:rPr lang="en-GB" sz="1100" b="1" dirty="0">
                <a:solidFill>
                  <a:srgbClr val="0070C0"/>
                </a:solidFill>
                <a:ea typeface="DejaVu Sans" charset="0"/>
                <a:cs typeface="DejaVu Sans" charset="0"/>
              </a:rPr>
              <a:t> 1</a:t>
            </a:r>
          </a:p>
          <a:p>
            <a:pPr algn="ctr"/>
            <a:endParaRPr lang="en-GB" sz="1100" b="1" dirty="0">
              <a:solidFill>
                <a:srgbClr val="000000"/>
              </a:solidFill>
              <a:ea typeface="DejaVu Sans" charset="0"/>
              <a:cs typeface="DejaVu Sans" charset="0"/>
            </a:endParaRPr>
          </a:p>
          <a:p>
            <a:pPr algn="ctr"/>
            <a:r>
              <a:rPr lang="en-GB" sz="1100" b="1" dirty="0">
                <a:solidFill>
                  <a:srgbClr val="000000"/>
                </a:solidFill>
                <a:ea typeface="DejaVu Sans" charset="0"/>
                <a:cs typeface="DejaVu Sans" charset="0"/>
              </a:rPr>
              <a:t> -1 </a:t>
            </a:r>
          </a:p>
          <a:p>
            <a:pPr algn="ctr"/>
            <a:endParaRPr lang="en-GB" sz="1100" b="1" dirty="0">
              <a:solidFill>
                <a:srgbClr val="000000"/>
              </a:solidFill>
              <a:ea typeface="DejaVu Sans" charset="0"/>
              <a:cs typeface="DejaVu Sans" charset="0"/>
            </a:endParaRPr>
          </a:p>
          <a:p>
            <a:pPr algn="ctr"/>
            <a:r>
              <a:rPr lang="en-GB" sz="1100" b="1" dirty="0">
                <a:solidFill>
                  <a:srgbClr val="000000"/>
                </a:solidFill>
                <a:ea typeface="DejaVu Sans" charset="0"/>
                <a:cs typeface="DejaVu Sans" charset="0"/>
              </a:rPr>
              <a:t>-1</a:t>
            </a:r>
          </a:p>
          <a:p>
            <a:pPr algn="ctr"/>
            <a:endParaRPr lang="en-GB" sz="1100" b="1" dirty="0">
              <a:solidFill>
                <a:srgbClr val="000000"/>
              </a:solidFill>
              <a:ea typeface="DejaVu Sans" charset="0"/>
              <a:cs typeface="DejaVu Sans" charset="0"/>
            </a:endParaRPr>
          </a:p>
          <a:p>
            <a:pPr algn="ctr"/>
            <a:r>
              <a:rPr lang="en-GB" sz="1100" b="1" dirty="0">
                <a:solidFill>
                  <a:srgbClr val="000000"/>
                </a:solidFill>
                <a:ea typeface="DejaVu Sans" charset="0"/>
                <a:cs typeface="DejaVu Sans" charset="0"/>
              </a:rPr>
              <a:t>-1</a:t>
            </a:r>
          </a:p>
        </p:txBody>
      </p:sp>
      <p:sp>
        <p:nvSpPr>
          <p:cNvPr id="8" name="Rectangle 12"/>
          <p:cNvSpPr>
            <a:spLocks noChangeArrowheads="1"/>
          </p:cNvSpPr>
          <p:nvPr/>
        </p:nvSpPr>
        <p:spPr bwMode="auto">
          <a:xfrm>
            <a:off x="5957946" y="952043"/>
            <a:ext cx="2857520" cy="2143140"/>
          </a:xfrm>
          <a:prstGeom prst="rect">
            <a:avLst/>
          </a:prstGeom>
          <a:noFill/>
          <a:ln w="19050">
            <a:solidFill>
              <a:srgbClr val="000000"/>
            </a:solidFill>
            <a:round/>
            <a:headEnd/>
            <a:tailEnd/>
          </a:ln>
          <a:effectLst/>
        </p:spPr>
        <p:txBody>
          <a:bodyPr wrap="none" lIns="90000" tIns="60876" rIns="90000" bIns="45000" anchor="ctr"/>
          <a:lstStyle/>
          <a:p>
            <a:pPr algn="ctr">
              <a:tabLst>
                <a:tab pos="723900" algn="l"/>
                <a:tab pos="1447800" algn="l"/>
                <a:tab pos="2171700" algn="l"/>
                <a:tab pos="2895600" algn="l"/>
                <a:tab pos="3619500" algn="l"/>
              </a:tabLst>
            </a:pPr>
            <a:r>
              <a:rPr lang="en-GB" sz="1100" b="1" dirty="0">
                <a:solidFill>
                  <a:srgbClr val="FF0000"/>
                </a:solidFill>
                <a:ea typeface="DejaVu Sans" charset="0"/>
                <a:cs typeface="DejaVu Sans" charset="0"/>
              </a:rPr>
              <a:t>    1      0.5   </a:t>
            </a:r>
            <a:r>
              <a:rPr lang="en-GB" sz="1100" b="1" dirty="0" smtClean="0">
                <a:solidFill>
                  <a:srgbClr val="FF0000"/>
                </a:solidFill>
                <a:ea typeface="DejaVu Sans" charset="0"/>
                <a:cs typeface="DejaVu Sans" charset="0"/>
              </a:rPr>
              <a:t>0.25</a:t>
            </a:r>
            <a:r>
              <a:rPr lang="en-GB" sz="1100" b="1" dirty="0" smtClean="0">
                <a:solidFill>
                  <a:srgbClr val="2323DC"/>
                </a:solidFill>
                <a:ea typeface="DejaVu Sans" charset="0"/>
                <a:cs typeface="DejaVu Sans" charset="0"/>
              </a:rPr>
              <a:t> </a:t>
            </a:r>
            <a:r>
              <a:rPr lang="en-GB" sz="1100" b="1" dirty="0" smtClean="0">
                <a:solidFill>
                  <a:srgbClr val="000000"/>
                </a:solidFill>
                <a:ea typeface="DejaVu Sans" charset="0"/>
                <a:cs typeface="DejaVu Sans" charset="0"/>
              </a:rPr>
              <a:t>  0.00   0.00   0.13</a:t>
            </a: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r>
              <a:rPr lang="en-GB" sz="1100" b="1" dirty="0">
                <a:solidFill>
                  <a:srgbClr val="2323DC"/>
                </a:solidFill>
                <a:ea typeface="DejaVu Sans" charset="0"/>
                <a:cs typeface="DejaVu Sans" charset="0"/>
              </a:rPr>
              <a:t>  </a:t>
            </a:r>
            <a:r>
              <a:rPr lang="en-GB" sz="1100" b="1" dirty="0">
                <a:solidFill>
                  <a:srgbClr val="FF0000"/>
                </a:solidFill>
                <a:ea typeface="DejaVu Sans" charset="0"/>
                <a:cs typeface="DejaVu Sans" charset="0"/>
              </a:rPr>
              <a:t>0.5      1     </a:t>
            </a:r>
            <a:r>
              <a:rPr lang="en-GB" sz="1100" b="1" dirty="0" smtClean="0">
                <a:solidFill>
                  <a:srgbClr val="FF0000"/>
                </a:solidFill>
                <a:ea typeface="DejaVu Sans" charset="0"/>
                <a:cs typeface="DejaVu Sans" charset="0"/>
              </a:rPr>
              <a:t>0.00   </a:t>
            </a:r>
            <a:r>
              <a:rPr lang="en-GB" sz="1100" b="1" dirty="0" smtClean="0">
                <a:solidFill>
                  <a:srgbClr val="000000"/>
                </a:solidFill>
                <a:ea typeface="DejaVu Sans" charset="0"/>
                <a:cs typeface="DejaVu Sans" charset="0"/>
              </a:rPr>
              <a:t>0.00   0.00   0.00</a:t>
            </a: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r>
              <a:rPr lang="en-GB" sz="1100" b="1" dirty="0">
                <a:solidFill>
                  <a:srgbClr val="2323DC"/>
                </a:solidFill>
                <a:ea typeface="DejaVu Sans" charset="0"/>
                <a:cs typeface="DejaVu Sans" charset="0"/>
              </a:rPr>
              <a:t> </a:t>
            </a:r>
            <a:r>
              <a:rPr lang="en-GB" sz="1100" b="1" dirty="0" smtClean="0">
                <a:solidFill>
                  <a:srgbClr val="FF0000"/>
                </a:solidFill>
                <a:ea typeface="DejaVu Sans" charset="0"/>
                <a:cs typeface="DejaVu Sans" charset="0"/>
              </a:rPr>
              <a:t>0.25   0.00     </a:t>
            </a:r>
            <a:r>
              <a:rPr lang="en-GB" sz="1100" b="1" dirty="0">
                <a:solidFill>
                  <a:srgbClr val="FF0000"/>
                </a:solidFill>
                <a:ea typeface="DejaVu Sans" charset="0"/>
                <a:cs typeface="DejaVu Sans" charset="0"/>
              </a:rPr>
              <a:t>1     </a:t>
            </a:r>
            <a:r>
              <a:rPr lang="en-GB" sz="1100" b="1" dirty="0" smtClean="0">
                <a:solidFill>
                  <a:srgbClr val="000000"/>
                </a:solidFill>
                <a:ea typeface="DejaVu Sans" charset="0"/>
                <a:cs typeface="DejaVu Sans" charset="0"/>
              </a:rPr>
              <a:t>0.25   0.00   0.13</a:t>
            </a: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r>
              <a:rPr lang="en-GB" sz="1100" b="1" dirty="0">
                <a:solidFill>
                  <a:srgbClr val="000000"/>
                </a:solidFill>
                <a:ea typeface="DejaVu Sans" charset="0"/>
                <a:cs typeface="DejaVu Sans" charset="0"/>
              </a:rPr>
              <a:t> </a:t>
            </a:r>
            <a:r>
              <a:rPr lang="en-GB" sz="1100" b="1" dirty="0" smtClean="0">
                <a:solidFill>
                  <a:srgbClr val="000000"/>
                </a:solidFill>
                <a:ea typeface="DejaVu Sans" charset="0"/>
                <a:cs typeface="DejaVu Sans" charset="0"/>
              </a:rPr>
              <a:t>0.00   0.00   0.25   </a:t>
            </a:r>
            <a:r>
              <a:rPr lang="en-GB" sz="1100" b="1" dirty="0" smtClean="0">
                <a:solidFill>
                  <a:srgbClr val="2323DC"/>
                </a:solidFill>
                <a:ea typeface="DejaVu Sans" charset="0"/>
                <a:cs typeface="DejaVu Sans" charset="0"/>
              </a:rPr>
              <a:t>  </a:t>
            </a:r>
            <a:r>
              <a:rPr lang="en-GB" sz="1100" b="1" dirty="0">
                <a:solidFill>
                  <a:srgbClr val="FF0000"/>
                </a:solidFill>
                <a:ea typeface="DejaVu Sans" charset="0"/>
                <a:cs typeface="DejaVu Sans" charset="0"/>
              </a:rPr>
              <a:t>1     0.25     1   </a:t>
            </a:r>
          </a:p>
          <a:p>
            <a:pPr algn="ctr">
              <a:tabLst>
                <a:tab pos="723900" algn="l"/>
                <a:tab pos="1447800" algn="l"/>
                <a:tab pos="2171700" algn="l"/>
                <a:tab pos="2895600" algn="l"/>
                <a:tab pos="3619500" algn="l"/>
              </a:tabLst>
            </a:pP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r>
              <a:rPr lang="en-GB" sz="1100" b="1" dirty="0">
                <a:solidFill>
                  <a:srgbClr val="000000"/>
                </a:solidFill>
                <a:ea typeface="DejaVu Sans" charset="0"/>
                <a:cs typeface="DejaVu Sans" charset="0"/>
              </a:rPr>
              <a:t> </a:t>
            </a:r>
            <a:r>
              <a:rPr lang="en-GB" sz="1100" b="1" dirty="0" smtClean="0">
                <a:solidFill>
                  <a:srgbClr val="000000"/>
                </a:solidFill>
                <a:ea typeface="DejaVu Sans" charset="0"/>
                <a:cs typeface="DejaVu Sans" charset="0"/>
              </a:rPr>
              <a:t>0.00   0.00   0.00   </a:t>
            </a:r>
            <a:r>
              <a:rPr lang="en-GB" sz="1100" b="1" dirty="0">
                <a:solidFill>
                  <a:srgbClr val="FF0000"/>
                </a:solidFill>
                <a:ea typeface="DejaVu Sans" charset="0"/>
                <a:cs typeface="DejaVu Sans" charset="0"/>
              </a:rPr>
              <a:t>0.25     1     </a:t>
            </a:r>
            <a:r>
              <a:rPr lang="en-GB" sz="1100" b="1" dirty="0" smtClean="0">
                <a:solidFill>
                  <a:srgbClr val="FF0000"/>
                </a:solidFill>
                <a:ea typeface="DejaVu Sans" charset="0"/>
                <a:cs typeface="DejaVu Sans" charset="0"/>
              </a:rPr>
              <a:t>0.00</a:t>
            </a:r>
            <a:endParaRPr lang="en-GB" sz="1100" b="1" dirty="0">
              <a:solidFill>
                <a:srgbClr val="FF0000"/>
              </a:solidFill>
              <a:ea typeface="DejaVu Sans" charset="0"/>
              <a:cs typeface="DejaVu Sans" charset="0"/>
            </a:endParaRPr>
          </a:p>
          <a:p>
            <a:pPr algn="ctr">
              <a:tabLst>
                <a:tab pos="723900" algn="l"/>
                <a:tab pos="1447800" algn="l"/>
                <a:tab pos="2171700" algn="l"/>
                <a:tab pos="2895600" algn="l"/>
                <a:tab pos="3619500" algn="l"/>
              </a:tabLst>
            </a:pP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r>
              <a:rPr lang="en-GB" sz="1100" b="1" dirty="0" smtClean="0">
                <a:solidFill>
                  <a:srgbClr val="000000"/>
                </a:solidFill>
                <a:ea typeface="DejaVu Sans" charset="0"/>
                <a:cs typeface="DejaVu Sans" charset="0"/>
              </a:rPr>
              <a:t>0.25   0.00   0.13     </a:t>
            </a:r>
            <a:r>
              <a:rPr lang="en-GB" sz="1100" b="1" dirty="0">
                <a:solidFill>
                  <a:srgbClr val="FF0000"/>
                </a:solidFill>
                <a:ea typeface="DejaVu Sans" charset="0"/>
                <a:cs typeface="DejaVu Sans" charset="0"/>
              </a:rPr>
              <a:t>1     </a:t>
            </a:r>
            <a:r>
              <a:rPr lang="en-GB" sz="1100" b="1" dirty="0" smtClean="0">
                <a:solidFill>
                  <a:srgbClr val="FF0000"/>
                </a:solidFill>
                <a:ea typeface="DejaVu Sans" charset="0"/>
                <a:cs typeface="DejaVu Sans" charset="0"/>
              </a:rPr>
              <a:t>0.00     </a:t>
            </a:r>
            <a:r>
              <a:rPr lang="en-GB" sz="1100" b="1" dirty="0">
                <a:solidFill>
                  <a:srgbClr val="FF0000"/>
                </a:solidFill>
                <a:ea typeface="DejaVu Sans" charset="0"/>
                <a:cs typeface="DejaVu Sans" charset="0"/>
              </a:rPr>
              <a:t>1  </a:t>
            </a:r>
          </a:p>
        </p:txBody>
      </p:sp>
      <p:sp>
        <p:nvSpPr>
          <p:cNvPr id="9" name="Rectangle 15"/>
          <p:cNvSpPr>
            <a:spLocks noChangeArrowheads="1"/>
          </p:cNvSpPr>
          <p:nvPr/>
        </p:nvSpPr>
        <p:spPr bwMode="auto">
          <a:xfrm>
            <a:off x="6243698" y="3720455"/>
            <a:ext cx="2251090" cy="2143140"/>
          </a:xfrm>
          <a:prstGeom prst="rect">
            <a:avLst/>
          </a:prstGeom>
          <a:noFill/>
          <a:ln w="19050">
            <a:solidFill>
              <a:srgbClr val="000000"/>
            </a:solidFill>
            <a:round/>
            <a:headEnd/>
            <a:tailEnd/>
          </a:ln>
          <a:effectLst/>
        </p:spPr>
        <p:txBody>
          <a:bodyPr wrap="none" lIns="90000" tIns="60876" rIns="90000" bIns="45000" anchor="ctr"/>
          <a:lstStyle/>
          <a:p>
            <a:pPr algn="ctr">
              <a:tabLst>
                <a:tab pos="723900" algn="l"/>
                <a:tab pos="1447800" algn="l"/>
                <a:tab pos="2171700" algn="l"/>
              </a:tabLst>
            </a:pPr>
            <a:r>
              <a:rPr lang="en-GB" sz="1100" b="1" dirty="0">
                <a:solidFill>
                  <a:srgbClr val="FF0000"/>
                </a:solidFill>
                <a:ea typeface="DejaVu Sans" charset="0"/>
                <a:cs typeface="DejaVu Sans" charset="0"/>
              </a:rPr>
              <a:t>1   </a:t>
            </a:r>
            <a:r>
              <a:rPr lang="en-GB" sz="1100" b="1" dirty="0" smtClean="0">
                <a:solidFill>
                  <a:srgbClr val="FF0000"/>
                </a:solidFill>
                <a:ea typeface="DejaVu Sans" charset="0"/>
                <a:cs typeface="DejaVu Sans" charset="0"/>
              </a:rPr>
              <a:t>   0      </a:t>
            </a:r>
            <a:r>
              <a:rPr lang="en-GB" sz="1100" b="1" dirty="0" err="1" smtClean="0">
                <a:solidFill>
                  <a:srgbClr val="FF0000"/>
                </a:solidFill>
                <a:ea typeface="DejaVu Sans" charset="0"/>
                <a:cs typeface="DejaVu Sans" charset="0"/>
              </a:rPr>
              <a:t>0</a:t>
            </a:r>
            <a:r>
              <a:rPr lang="en-GB" sz="1100" b="1" dirty="0" smtClean="0">
                <a:solidFill>
                  <a:srgbClr val="FF0000"/>
                </a:solidFill>
                <a:ea typeface="DejaVu Sans" charset="0"/>
                <a:cs typeface="DejaVu Sans" charset="0"/>
              </a:rPr>
              <a:t>      </a:t>
            </a:r>
            <a:r>
              <a:rPr lang="en-GB" sz="1100" b="1" dirty="0" err="1">
                <a:solidFill>
                  <a:srgbClr val="000000"/>
                </a:solidFill>
                <a:ea typeface="DejaVu Sans" charset="0"/>
                <a:cs typeface="DejaVu Sans" charset="0"/>
              </a:rPr>
              <a:t>0</a:t>
            </a:r>
            <a:r>
              <a:rPr lang="en-GB" sz="1100" b="1" dirty="0">
                <a:solidFill>
                  <a:srgbClr val="000000"/>
                </a:solidFill>
                <a:ea typeface="DejaVu Sans" charset="0"/>
                <a:cs typeface="DejaVu Sans" charset="0"/>
              </a:rPr>
              <a:t> </a:t>
            </a:r>
            <a:r>
              <a:rPr lang="en-GB" sz="1100" b="1" dirty="0" smtClean="0">
                <a:solidFill>
                  <a:srgbClr val="000000"/>
                </a:solidFill>
                <a:ea typeface="DejaVu Sans" charset="0"/>
                <a:cs typeface="DejaVu Sans" charset="0"/>
              </a:rPr>
              <a:t>     </a:t>
            </a:r>
            <a:r>
              <a:rPr lang="en-GB" sz="1100" b="1" dirty="0" err="1" smtClean="0">
                <a:solidFill>
                  <a:srgbClr val="000000"/>
                </a:solidFill>
                <a:ea typeface="DejaVu Sans" charset="0"/>
                <a:cs typeface="DejaVu Sans" charset="0"/>
              </a:rPr>
              <a:t>0</a:t>
            </a:r>
            <a:r>
              <a:rPr lang="en-GB" sz="1100" b="1" dirty="0" smtClean="0">
                <a:solidFill>
                  <a:srgbClr val="000000"/>
                </a:solidFill>
                <a:ea typeface="DejaVu Sans" charset="0"/>
                <a:cs typeface="DejaVu Sans" charset="0"/>
              </a:rPr>
              <a:t>      </a:t>
            </a:r>
            <a:r>
              <a:rPr lang="en-GB" sz="1100" b="1" dirty="0" err="1">
                <a:solidFill>
                  <a:srgbClr val="000000"/>
                </a:solidFill>
                <a:ea typeface="DejaVu Sans" charset="0"/>
                <a:cs typeface="DejaVu Sans" charset="0"/>
              </a:rPr>
              <a:t>0</a:t>
            </a:r>
            <a:endParaRPr lang="en-GB" sz="1100" b="1" dirty="0">
              <a:solidFill>
                <a:srgbClr val="000000"/>
              </a:solidFill>
              <a:ea typeface="DejaVu Sans" charset="0"/>
              <a:cs typeface="DejaVu Sans" charset="0"/>
            </a:endParaRPr>
          </a:p>
          <a:p>
            <a:pPr algn="ctr">
              <a:tabLst>
                <a:tab pos="723900" algn="l"/>
                <a:tab pos="1447800" algn="l"/>
                <a:tab pos="2171700" algn="l"/>
              </a:tabLst>
            </a:pPr>
            <a:endParaRPr lang="en-GB" sz="1100" b="1" dirty="0">
              <a:solidFill>
                <a:srgbClr val="000000"/>
              </a:solidFill>
              <a:ea typeface="DejaVu Sans" charset="0"/>
              <a:cs typeface="DejaVu Sans" charset="0"/>
            </a:endParaRPr>
          </a:p>
          <a:p>
            <a:pPr algn="ctr">
              <a:tabLst>
                <a:tab pos="723900" algn="l"/>
                <a:tab pos="1447800" algn="l"/>
                <a:tab pos="2171700" algn="l"/>
              </a:tabLst>
            </a:pPr>
            <a:r>
              <a:rPr lang="en-GB" sz="1100" b="1" dirty="0">
                <a:solidFill>
                  <a:srgbClr val="FF0000"/>
                </a:solidFill>
                <a:ea typeface="DejaVu Sans" charset="0"/>
                <a:cs typeface="DejaVu Sans" charset="0"/>
              </a:rPr>
              <a:t>0    </a:t>
            </a:r>
            <a:r>
              <a:rPr lang="en-GB" sz="1100" b="1" dirty="0" smtClean="0">
                <a:solidFill>
                  <a:srgbClr val="FF0000"/>
                </a:solidFill>
                <a:ea typeface="DejaVu Sans" charset="0"/>
                <a:cs typeface="DejaVu Sans" charset="0"/>
              </a:rPr>
              <a:t>  1      </a:t>
            </a:r>
            <a:r>
              <a:rPr lang="en-GB" sz="1100" b="1" dirty="0">
                <a:solidFill>
                  <a:srgbClr val="FF0000"/>
                </a:solidFill>
                <a:ea typeface="DejaVu Sans" charset="0"/>
                <a:cs typeface="DejaVu Sans" charset="0"/>
              </a:rPr>
              <a:t>0 </a:t>
            </a:r>
            <a:r>
              <a:rPr lang="en-GB" sz="1100" b="1" dirty="0" smtClean="0">
                <a:solidFill>
                  <a:srgbClr val="FF0000"/>
                </a:solidFill>
                <a:ea typeface="DejaVu Sans" charset="0"/>
                <a:cs typeface="DejaVu Sans" charset="0"/>
              </a:rPr>
              <a:t>     </a:t>
            </a:r>
            <a:r>
              <a:rPr lang="en-GB" sz="1100" b="1" dirty="0" err="1">
                <a:solidFill>
                  <a:srgbClr val="000000"/>
                </a:solidFill>
                <a:ea typeface="DejaVu Sans" charset="0"/>
                <a:cs typeface="DejaVu Sans" charset="0"/>
              </a:rPr>
              <a:t>0</a:t>
            </a:r>
            <a:r>
              <a:rPr lang="en-GB" sz="1100" b="1" dirty="0">
                <a:solidFill>
                  <a:srgbClr val="000000"/>
                </a:solidFill>
                <a:ea typeface="DejaVu Sans" charset="0"/>
                <a:cs typeface="DejaVu Sans" charset="0"/>
              </a:rPr>
              <a:t> </a:t>
            </a:r>
            <a:r>
              <a:rPr lang="en-GB" sz="1100" b="1" dirty="0" smtClean="0">
                <a:solidFill>
                  <a:srgbClr val="000000"/>
                </a:solidFill>
                <a:ea typeface="DejaVu Sans" charset="0"/>
                <a:cs typeface="DejaVu Sans" charset="0"/>
              </a:rPr>
              <a:t>     </a:t>
            </a:r>
            <a:r>
              <a:rPr lang="en-GB" sz="1100" b="1" dirty="0" err="1">
                <a:solidFill>
                  <a:srgbClr val="000000"/>
                </a:solidFill>
                <a:ea typeface="DejaVu Sans" charset="0"/>
                <a:cs typeface="DejaVu Sans" charset="0"/>
              </a:rPr>
              <a:t>0</a:t>
            </a:r>
            <a:r>
              <a:rPr lang="en-GB" sz="1100" b="1" dirty="0">
                <a:solidFill>
                  <a:srgbClr val="000000"/>
                </a:solidFill>
                <a:ea typeface="DejaVu Sans" charset="0"/>
                <a:cs typeface="DejaVu Sans" charset="0"/>
              </a:rPr>
              <a:t> </a:t>
            </a:r>
            <a:r>
              <a:rPr lang="en-GB" sz="1100" b="1" dirty="0" smtClean="0">
                <a:solidFill>
                  <a:srgbClr val="000000"/>
                </a:solidFill>
                <a:ea typeface="DejaVu Sans" charset="0"/>
                <a:cs typeface="DejaVu Sans" charset="0"/>
              </a:rPr>
              <a:t>     </a:t>
            </a:r>
            <a:r>
              <a:rPr lang="en-GB" sz="1100" b="1" dirty="0" err="1">
                <a:solidFill>
                  <a:srgbClr val="000000"/>
                </a:solidFill>
                <a:ea typeface="DejaVu Sans" charset="0"/>
                <a:cs typeface="DejaVu Sans" charset="0"/>
              </a:rPr>
              <a:t>0</a:t>
            </a:r>
            <a:endParaRPr lang="en-GB" sz="1100" b="1" dirty="0">
              <a:solidFill>
                <a:srgbClr val="000000"/>
              </a:solidFill>
              <a:ea typeface="DejaVu Sans" charset="0"/>
              <a:cs typeface="DejaVu Sans" charset="0"/>
            </a:endParaRPr>
          </a:p>
          <a:p>
            <a:pPr algn="ctr">
              <a:tabLst>
                <a:tab pos="723900" algn="l"/>
                <a:tab pos="1447800" algn="l"/>
                <a:tab pos="2171700" algn="l"/>
              </a:tabLst>
            </a:pPr>
            <a:endParaRPr lang="en-GB" sz="1100" b="1" dirty="0">
              <a:solidFill>
                <a:srgbClr val="000000"/>
              </a:solidFill>
              <a:ea typeface="DejaVu Sans" charset="0"/>
              <a:cs typeface="DejaVu Sans" charset="0"/>
            </a:endParaRPr>
          </a:p>
          <a:p>
            <a:pPr algn="ctr">
              <a:tabLst>
                <a:tab pos="723900" algn="l"/>
                <a:tab pos="1447800" algn="l"/>
                <a:tab pos="2171700" algn="l"/>
              </a:tabLst>
            </a:pPr>
            <a:r>
              <a:rPr lang="en-GB" sz="1100" b="1" dirty="0">
                <a:solidFill>
                  <a:srgbClr val="FF0000"/>
                </a:solidFill>
                <a:ea typeface="DejaVu Sans" charset="0"/>
                <a:cs typeface="DejaVu Sans" charset="0"/>
              </a:rPr>
              <a:t>0     </a:t>
            </a:r>
            <a:r>
              <a:rPr lang="en-GB" sz="1100" b="1" dirty="0" smtClean="0">
                <a:solidFill>
                  <a:srgbClr val="FF0000"/>
                </a:solidFill>
                <a:ea typeface="DejaVu Sans" charset="0"/>
                <a:cs typeface="DejaVu Sans" charset="0"/>
              </a:rPr>
              <a:t> </a:t>
            </a:r>
            <a:r>
              <a:rPr lang="en-GB" sz="1100" b="1" dirty="0" err="1" smtClean="0">
                <a:solidFill>
                  <a:srgbClr val="FF0000"/>
                </a:solidFill>
                <a:ea typeface="DejaVu Sans" charset="0"/>
                <a:cs typeface="DejaVu Sans" charset="0"/>
              </a:rPr>
              <a:t>0</a:t>
            </a:r>
            <a:r>
              <a:rPr lang="en-GB" sz="1100" b="1" dirty="0" smtClean="0">
                <a:solidFill>
                  <a:srgbClr val="FF0000"/>
                </a:solidFill>
                <a:ea typeface="DejaVu Sans" charset="0"/>
                <a:cs typeface="DejaVu Sans" charset="0"/>
              </a:rPr>
              <a:t>      </a:t>
            </a:r>
            <a:r>
              <a:rPr lang="en-GB" sz="1100" b="1" dirty="0">
                <a:solidFill>
                  <a:srgbClr val="FF0000"/>
                </a:solidFill>
                <a:ea typeface="DejaVu Sans" charset="0"/>
                <a:cs typeface="DejaVu Sans" charset="0"/>
              </a:rPr>
              <a:t>1  </a:t>
            </a:r>
            <a:r>
              <a:rPr lang="en-GB" sz="1100" b="1" dirty="0" smtClean="0">
                <a:solidFill>
                  <a:srgbClr val="FF0000"/>
                </a:solidFill>
                <a:ea typeface="DejaVu Sans" charset="0"/>
                <a:cs typeface="DejaVu Sans" charset="0"/>
              </a:rPr>
              <a:t>    </a:t>
            </a:r>
            <a:r>
              <a:rPr lang="en-GB" sz="1100" b="1" dirty="0">
                <a:solidFill>
                  <a:srgbClr val="000000"/>
                </a:solidFill>
                <a:ea typeface="DejaVu Sans" charset="0"/>
                <a:cs typeface="DejaVu Sans" charset="0"/>
              </a:rPr>
              <a:t>0 </a:t>
            </a:r>
            <a:r>
              <a:rPr lang="en-GB" sz="1100" b="1" dirty="0" smtClean="0">
                <a:solidFill>
                  <a:srgbClr val="000000"/>
                </a:solidFill>
                <a:ea typeface="DejaVu Sans" charset="0"/>
                <a:cs typeface="DejaVu Sans" charset="0"/>
              </a:rPr>
              <a:t>     </a:t>
            </a:r>
            <a:r>
              <a:rPr lang="en-GB" sz="1100" b="1" dirty="0" err="1">
                <a:solidFill>
                  <a:srgbClr val="000000"/>
                </a:solidFill>
                <a:ea typeface="DejaVu Sans" charset="0"/>
                <a:cs typeface="DejaVu Sans" charset="0"/>
              </a:rPr>
              <a:t>0</a:t>
            </a:r>
            <a:r>
              <a:rPr lang="en-GB" sz="1100" b="1" dirty="0">
                <a:solidFill>
                  <a:srgbClr val="000000"/>
                </a:solidFill>
                <a:ea typeface="DejaVu Sans" charset="0"/>
                <a:cs typeface="DejaVu Sans" charset="0"/>
              </a:rPr>
              <a:t>  </a:t>
            </a:r>
            <a:r>
              <a:rPr lang="en-GB" sz="1100" b="1" dirty="0" smtClean="0">
                <a:solidFill>
                  <a:srgbClr val="000000"/>
                </a:solidFill>
                <a:ea typeface="DejaVu Sans" charset="0"/>
                <a:cs typeface="DejaVu Sans" charset="0"/>
              </a:rPr>
              <a:t>    </a:t>
            </a:r>
            <a:r>
              <a:rPr lang="en-GB" sz="1100" b="1" dirty="0" err="1">
                <a:solidFill>
                  <a:srgbClr val="000000"/>
                </a:solidFill>
                <a:ea typeface="DejaVu Sans" charset="0"/>
                <a:cs typeface="DejaVu Sans" charset="0"/>
              </a:rPr>
              <a:t>0</a:t>
            </a:r>
            <a:endParaRPr lang="en-GB" sz="1100" b="1" dirty="0">
              <a:solidFill>
                <a:srgbClr val="000000"/>
              </a:solidFill>
              <a:ea typeface="DejaVu Sans" charset="0"/>
              <a:cs typeface="DejaVu Sans" charset="0"/>
            </a:endParaRPr>
          </a:p>
          <a:p>
            <a:pPr algn="ctr">
              <a:tabLst>
                <a:tab pos="723900" algn="l"/>
                <a:tab pos="1447800" algn="l"/>
                <a:tab pos="2171700" algn="l"/>
              </a:tabLst>
            </a:pPr>
            <a:endParaRPr lang="en-GB" sz="1100" b="1" dirty="0">
              <a:solidFill>
                <a:srgbClr val="000000"/>
              </a:solidFill>
              <a:ea typeface="DejaVu Sans" charset="0"/>
              <a:cs typeface="DejaVu Sans" charset="0"/>
            </a:endParaRPr>
          </a:p>
          <a:p>
            <a:pPr algn="ctr">
              <a:tabLst>
                <a:tab pos="723900" algn="l"/>
                <a:tab pos="1447800" algn="l"/>
                <a:tab pos="2171700" algn="l"/>
              </a:tabLst>
            </a:pPr>
            <a:r>
              <a:rPr lang="en-GB" sz="1100" b="1" dirty="0">
                <a:solidFill>
                  <a:srgbClr val="000000"/>
                </a:solidFill>
                <a:ea typeface="DejaVu Sans" charset="0"/>
                <a:cs typeface="DejaVu Sans" charset="0"/>
              </a:rPr>
              <a:t>0     </a:t>
            </a:r>
            <a:r>
              <a:rPr lang="en-GB" sz="1100" b="1" dirty="0" smtClean="0">
                <a:solidFill>
                  <a:srgbClr val="000000"/>
                </a:solidFill>
                <a:ea typeface="DejaVu Sans" charset="0"/>
                <a:cs typeface="DejaVu Sans" charset="0"/>
              </a:rPr>
              <a:t> </a:t>
            </a:r>
            <a:r>
              <a:rPr lang="en-GB" sz="1100" b="1" dirty="0" err="1" smtClean="0">
                <a:solidFill>
                  <a:srgbClr val="000000"/>
                </a:solidFill>
                <a:ea typeface="DejaVu Sans" charset="0"/>
                <a:cs typeface="DejaVu Sans" charset="0"/>
              </a:rPr>
              <a:t>0</a:t>
            </a:r>
            <a:r>
              <a:rPr lang="en-GB" sz="1100" b="1" dirty="0" smtClean="0">
                <a:solidFill>
                  <a:srgbClr val="000000"/>
                </a:solidFill>
                <a:ea typeface="DejaVu Sans" charset="0"/>
                <a:cs typeface="DejaVu Sans" charset="0"/>
              </a:rPr>
              <a:t>      </a:t>
            </a:r>
            <a:r>
              <a:rPr lang="en-GB" sz="1100" b="1" dirty="0" err="1">
                <a:solidFill>
                  <a:srgbClr val="000000"/>
                </a:solidFill>
                <a:ea typeface="DejaVu Sans" charset="0"/>
                <a:cs typeface="DejaVu Sans" charset="0"/>
              </a:rPr>
              <a:t>0</a:t>
            </a:r>
            <a:r>
              <a:rPr lang="en-GB" sz="1100" b="1" dirty="0">
                <a:solidFill>
                  <a:srgbClr val="000000"/>
                </a:solidFill>
                <a:ea typeface="DejaVu Sans" charset="0"/>
                <a:cs typeface="DejaVu Sans" charset="0"/>
              </a:rPr>
              <a:t>   </a:t>
            </a:r>
            <a:r>
              <a:rPr lang="en-GB" sz="1100" b="1" dirty="0" smtClean="0">
                <a:solidFill>
                  <a:srgbClr val="000000"/>
                </a:solidFill>
                <a:ea typeface="DejaVu Sans" charset="0"/>
                <a:cs typeface="DejaVu Sans" charset="0"/>
              </a:rPr>
              <a:t>  </a:t>
            </a:r>
            <a:r>
              <a:rPr lang="en-GB" sz="1100" b="1" dirty="0" smtClean="0">
                <a:solidFill>
                  <a:srgbClr val="2323DC"/>
                </a:solidFill>
                <a:ea typeface="DejaVu Sans" charset="0"/>
                <a:cs typeface="DejaVu Sans" charset="0"/>
              </a:rPr>
              <a:t> </a:t>
            </a:r>
            <a:r>
              <a:rPr lang="en-GB" sz="1100" b="1" dirty="0">
                <a:solidFill>
                  <a:srgbClr val="FF0000"/>
                </a:solidFill>
                <a:ea typeface="DejaVu Sans" charset="0"/>
                <a:cs typeface="DejaVu Sans" charset="0"/>
              </a:rPr>
              <a:t>1 </a:t>
            </a:r>
            <a:r>
              <a:rPr lang="en-GB" sz="1100" b="1" dirty="0" smtClean="0">
                <a:solidFill>
                  <a:srgbClr val="FF0000"/>
                </a:solidFill>
                <a:ea typeface="DejaVu Sans" charset="0"/>
                <a:cs typeface="DejaVu Sans" charset="0"/>
              </a:rPr>
              <a:t>     </a:t>
            </a:r>
            <a:r>
              <a:rPr lang="en-GB" sz="1100" b="1" dirty="0">
                <a:solidFill>
                  <a:srgbClr val="FF0000"/>
                </a:solidFill>
                <a:ea typeface="DejaVu Sans" charset="0"/>
                <a:cs typeface="DejaVu Sans" charset="0"/>
              </a:rPr>
              <a:t>0   </a:t>
            </a:r>
            <a:r>
              <a:rPr lang="en-GB" sz="1100" b="1" dirty="0" smtClean="0">
                <a:solidFill>
                  <a:srgbClr val="FF0000"/>
                </a:solidFill>
                <a:ea typeface="DejaVu Sans" charset="0"/>
                <a:cs typeface="DejaVu Sans" charset="0"/>
              </a:rPr>
              <a:t>   </a:t>
            </a:r>
            <a:r>
              <a:rPr lang="en-GB" sz="1100" b="1" dirty="0" err="1">
                <a:solidFill>
                  <a:srgbClr val="FF0000"/>
                </a:solidFill>
                <a:ea typeface="DejaVu Sans" charset="0"/>
                <a:cs typeface="DejaVu Sans" charset="0"/>
              </a:rPr>
              <a:t>0</a:t>
            </a:r>
            <a:endParaRPr lang="en-GB" sz="1100" b="1" dirty="0">
              <a:solidFill>
                <a:srgbClr val="FF0000"/>
              </a:solidFill>
              <a:ea typeface="DejaVu Sans" charset="0"/>
              <a:cs typeface="DejaVu Sans" charset="0"/>
            </a:endParaRPr>
          </a:p>
          <a:p>
            <a:pPr algn="ctr">
              <a:tabLst>
                <a:tab pos="723900" algn="l"/>
                <a:tab pos="1447800" algn="l"/>
                <a:tab pos="2171700" algn="l"/>
              </a:tabLst>
            </a:pPr>
            <a:endParaRPr lang="en-GB" sz="1100" b="1" dirty="0">
              <a:solidFill>
                <a:srgbClr val="000000"/>
              </a:solidFill>
              <a:ea typeface="DejaVu Sans" charset="0"/>
              <a:cs typeface="DejaVu Sans" charset="0"/>
            </a:endParaRPr>
          </a:p>
          <a:p>
            <a:pPr algn="ctr">
              <a:tabLst>
                <a:tab pos="723900" algn="l"/>
                <a:tab pos="1447800" algn="l"/>
                <a:tab pos="2171700" algn="l"/>
              </a:tabLst>
            </a:pPr>
            <a:r>
              <a:rPr lang="en-GB" sz="1100" b="1" dirty="0">
                <a:solidFill>
                  <a:srgbClr val="000000"/>
                </a:solidFill>
                <a:ea typeface="DejaVu Sans" charset="0"/>
                <a:cs typeface="DejaVu Sans" charset="0"/>
              </a:rPr>
              <a:t>0     </a:t>
            </a:r>
            <a:r>
              <a:rPr lang="en-GB" sz="1100" b="1" dirty="0" smtClean="0">
                <a:solidFill>
                  <a:srgbClr val="000000"/>
                </a:solidFill>
                <a:ea typeface="DejaVu Sans" charset="0"/>
                <a:cs typeface="DejaVu Sans" charset="0"/>
              </a:rPr>
              <a:t> </a:t>
            </a:r>
            <a:r>
              <a:rPr lang="en-GB" sz="1100" b="1" dirty="0" err="1" smtClean="0">
                <a:solidFill>
                  <a:srgbClr val="000000"/>
                </a:solidFill>
                <a:ea typeface="DejaVu Sans" charset="0"/>
                <a:cs typeface="DejaVu Sans" charset="0"/>
              </a:rPr>
              <a:t>0</a:t>
            </a:r>
            <a:r>
              <a:rPr lang="en-GB" sz="1100" b="1" dirty="0" smtClean="0">
                <a:solidFill>
                  <a:srgbClr val="000000"/>
                </a:solidFill>
                <a:ea typeface="DejaVu Sans" charset="0"/>
                <a:cs typeface="DejaVu Sans" charset="0"/>
              </a:rPr>
              <a:t>      </a:t>
            </a:r>
            <a:r>
              <a:rPr lang="en-GB" sz="1100" b="1" dirty="0" err="1">
                <a:solidFill>
                  <a:srgbClr val="000000"/>
                </a:solidFill>
                <a:ea typeface="DejaVu Sans" charset="0"/>
                <a:cs typeface="DejaVu Sans" charset="0"/>
              </a:rPr>
              <a:t>0</a:t>
            </a:r>
            <a:r>
              <a:rPr lang="en-GB" sz="1100" b="1" dirty="0">
                <a:solidFill>
                  <a:srgbClr val="000000"/>
                </a:solidFill>
                <a:ea typeface="DejaVu Sans" charset="0"/>
                <a:cs typeface="DejaVu Sans" charset="0"/>
              </a:rPr>
              <a:t>    </a:t>
            </a:r>
            <a:r>
              <a:rPr lang="en-GB" sz="1100" b="1" dirty="0" smtClean="0">
                <a:solidFill>
                  <a:srgbClr val="000000"/>
                </a:solidFill>
                <a:ea typeface="DejaVu Sans" charset="0"/>
                <a:cs typeface="DejaVu Sans" charset="0"/>
              </a:rPr>
              <a:t>  </a:t>
            </a:r>
            <a:r>
              <a:rPr lang="en-GB" sz="1100" b="1" dirty="0" err="1">
                <a:solidFill>
                  <a:srgbClr val="FF0000"/>
                </a:solidFill>
                <a:ea typeface="DejaVu Sans" charset="0"/>
                <a:cs typeface="DejaVu Sans" charset="0"/>
              </a:rPr>
              <a:t>0</a:t>
            </a:r>
            <a:r>
              <a:rPr lang="en-GB" sz="1100" b="1" dirty="0">
                <a:solidFill>
                  <a:srgbClr val="FF0000"/>
                </a:solidFill>
                <a:ea typeface="DejaVu Sans" charset="0"/>
                <a:cs typeface="DejaVu Sans" charset="0"/>
              </a:rPr>
              <a:t> </a:t>
            </a:r>
            <a:r>
              <a:rPr lang="en-GB" sz="1100" b="1" dirty="0" smtClean="0">
                <a:solidFill>
                  <a:srgbClr val="FF0000"/>
                </a:solidFill>
                <a:ea typeface="DejaVu Sans" charset="0"/>
                <a:cs typeface="DejaVu Sans" charset="0"/>
              </a:rPr>
              <a:t>     </a:t>
            </a:r>
            <a:r>
              <a:rPr lang="en-GB" sz="1100" b="1" dirty="0">
                <a:solidFill>
                  <a:srgbClr val="FF0000"/>
                </a:solidFill>
                <a:ea typeface="DejaVu Sans" charset="0"/>
                <a:cs typeface="DejaVu Sans" charset="0"/>
              </a:rPr>
              <a:t>1    </a:t>
            </a:r>
            <a:r>
              <a:rPr lang="en-GB" sz="1100" b="1" dirty="0" smtClean="0">
                <a:solidFill>
                  <a:srgbClr val="FF0000"/>
                </a:solidFill>
                <a:ea typeface="DejaVu Sans" charset="0"/>
                <a:cs typeface="DejaVu Sans" charset="0"/>
              </a:rPr>
              <a:t>  </a:t>
            </a:r>
            <a:r>
              <a:rPr lang="en-GB" sz="1100" b="1" dirty="0">
                <a:solidFill>
                  <a:srgbClr val="FF0000"/>
                </a:solidFill>
                <a:ea typeface="DejaVu Sans" charset="0"/>
                <a:cs typeface="DejaVu Sans" charset="0"/>
              </a:rPr>
              <a:t>0</a:t>
            </a:r>
          </a:p>
          <a:p>
            <a:pPr algn="ctr">
              <a:tabLst>
                <a:tab pos="723900" algn="l"/>
                <a:tab pos="1447800" algn="l"/>
                <a:tab pos="2171700" algn="l"/>
              </a:tabLst>
            </a:pPr>
            <a:endParaRPr lang="en-GB" sz="1100" b="1" dirty="0">
              <a:solidFill>
                <a:srgbClr val="000000"/>
              </a:solidFill>
              <a:ea typeface="DejaVu Sans" charset="0"/>
              <a:cs typeface="DejaVu Sans" charset="0"/>
            </a:endParaRPr>
          </a:p>
          <a:p>
            <a:pPr algn="ctr">
              <a:tabLst>
                <a:tab pos="723900" algn="l"/>
                <a:tab pos="1447800" algn="l"/>
                <a:tab pos="2171700" algn="l"/>
              </a:tabLst>
            </a:pPr>
            <a:r>
              <a:rPr lang="en-GB" sz="1100" b="1" dirty="0">
                <a:solidFill>
                  <a:srgbClr val="000000"/>
                </a:solidFill>
                <a:ea typeface="DejaVu Sans" charset="0"/>
                <a:cs typeface="DejaVu Sans" charset="0"/>
              </a:rPr>
              <a:t>0     </a:t>
            </a:r>
            <a:r>
              <a:rPr lang="en-GB" sz="1100" b="1" dirty="0" smtClean="0">
                <a:solidFill>
                  <a:srgbClr val="000000"/>
                </a:solidFill>
                <a:ea typeface="DejaVu Sans" charset="0"/>
                <a:cs typeface="DejaVu Sans" charset="0"/>
              </a:rPr>
              <a:t> </a:t>
            </a:r>
            <a:r>
              <a:rPr lang="en-GB" sz="1100" b="1" dirty="0" err="1" smtClean="0">
                <a:solidFill>
                  <a:srgbClr val="000000"/>
                </a:solidFill>
                <a:ea typeface="DejaVu Sans" charset="0"/>
                <a:cs typeface="DejaVu Sans" charset="0"/>
              </a:rPr>
              <a:t>0</a:t>
            </a:r>
            <a:r>
              <a:rPr lang="en-GB" sz="1100" b="1" dirty="0" smtClean="0">
                <a:solidFill>
                  <a:srgbClr val="000000"/>
                </a:solidFill>
                <a:ea typeface="DejaVu Sans" charset="0"/>
                <a:cs typeface="DejaVu Sans" charset="0"/>
              </a:rPr>
              <a:t>      </a:t>
            </a:r>
            <a:r>
              <a:rPr lang="en-GB" sz="1100" b="1" dirty="0" err="1">
                <a:solidFill>
                  <a:srgbClr val="000000"/>
                </a:solidFill>
                <a:ea typeface="DejaVu Sans" charset="0"/>
                <a:cs typeface="DejaVu Sans" charset="0"/>
              </a:rPr>
              <a:t>0</a:t>
            </a:r>
            <a:r>
              <a:rPr lang="en-GB" sz="1100" b="1" dirty="0">
                <a:solidFill>
                  <a:srgbClr val="000000"/>
                </a:solidFill>
                <a:ea typeface="DejaVu Sans" charset="0"/>
                <a:cs typeface="DejaVu Sans" charset="0"/>
              </a:rPr>
              <a:t>    </a:t>
            </a:r>
            <a:r>
              <a:rPr lang="en-GB" sz="1100" b="1" dirty="0">
                <a:solidFill>
                  <a:srgbClr val="2323DC"/>
                </a:solidFill>
                <a:ea typeface="DejaVu Sans" charset="0"/>
                <a:cs typeface="DejaVu Sans" charset="0"/>
              </a:rPr>
              <a:t> </a:t>
            </a:r>
            <a:r>
              <a:rPr lang="en-GB" sz="1100" b="1" dirty="0" smtClean="0">
                <a:solidFill>
                  <a:srgbClr val="2323DC"/>
                </a:solidFill>
                <a:ea typeface="DejaVu Sans" charset="0"/>
                <a:cs typeface="DejaVu Sans" charset="0"/>
              </a:rPr>
              <a:t> </a:t>
            </a:r>
            <a:r>
              <a:rPr lang="en-GB" sz="1100" b="1" dirty="0" err="1" smtClean="0">
                <a:solidFill>
                  <a:srgbClr val="FF0000"/>
                </a:solidFill>
                <a:ea typeface="DejaVu Sans" charset="0"/>
                <a:cs typeface="DejaVu Sans" charset="0"/>
              </a:rPr>
              <a:t>0</a:t>
            </a:r>
            <a:r>
              <a:rPr lang="en-GB" sz="1100" b="1" dirty="0" smtClean="0">
                <a:solidFill>
                  <a:srgbClr val="FF0000"/>
                </a:solidFill>
                <a:ea typeface="DejaVu Sans" charset="0"/>
                <a:cs typeface="DejaVu Sans" charset="0"/>
              </a:rPr>
              <a:t>      </a:t>
            </a:r>
            <a:r>
              <a:rPr lang="en-GB" sz="1100" b="1" dirty="0" err="1">
                <a:solidFill>
                  <a:srgbClr val="FF0000"/>
                </a:solidFill>
                <a:ea typeface="DejaVu Sans" charset="0"/>
                <a:cs typeface="DejaVu Sans" charset="0"/>
              </a:rPr>
              <a:t>0</a:t>
            </a:r>
            <a:r>
              <a:rPr lang="en-GB" sz="1100" b="1" dirty="0">
                <a:solidFill>
                  <a:srgbClr val="FF0000"/>
                </a:solidFill>
                <a:ea typeface="DejaVu Sans" charset="0"/>
                <a:cs typeface="DejaVu Sans" charset="0"/>
              </a:rPr>
              <a:t>     </a:t>
            </a:r>
            <a:r>
              <a:rPr lang="en-GB" sz="1100" b="1" dirty="0" smtClean="0">
                <a:solidFill>
                  <a:srgbClr val="FF0000"/>
                </a:solidFill>
                <a:ea typeface="DejaVu Sans" charset="0"/>
                <a:cs typeface="DejaVu Sans" charset="0"/>
              </a:rPr>
              <a:t> 1</a:t>
            </a:r>
            <a:endParaRPr lang="en-GB" sz="1100" b="1" dirty="0">
              <a:solidFill>
                <a:srgbClr val="FF0000"/>
              </a:solidFill>
              <a:ea typeface="DejaVu Sans" charset="0"/>
              <a:cs typeface="DejaVu Sans" charset="0"/>
            </a:endParaRPr>
          </a:p>
        </p:txBody>
      </p:sp>
      <p:sp>
        <p:nvSpPr>
          <p:cNvPr id="10" name="Line 10"/>
          <p:cNvSpPr>
            <a:spLocks noChangeShapeType="1"/>
          </p:cNvSpPr>
          <p:nvPr/>
        </p:nvSpPr>
        <p:spPr bwMode="auto">
          <a:xfrm>
            <a:off x="4814938" y="2809431"/>
            <a:ext cx="1301876" cy="1991144"/>
          </a:xfrm>
          <a:prstGeom prst="line">
            <a:avLst/>
          </a:prstGeom>
          <a:noFill/>
          <a:ln w="19050">
            <a:solidFill>
              <a:srgbClr val="000000"/>
            </a:solidFill>
            <a:round/>
            <a:headEnd/>
            <a:tailEnd type="triangle" w="med" len="med"/>
          </a:ln>
          <a:effectLst/>
        </p:spPr>
        <p:txBody>
          <a:bodyPr/>
          <a:lstStyle/>
          <a:p>
            <a:endParaRPr lang="en-GB" sz="1100"/>
          </a:p>
        </p:txBody>
      </p:sp>
      <p:sp>
        <p:nvSpPr>
          <p:cNvPr id="11" name="Line 11"/>
          <p:cNvSpPr>
            <a:spLocks noChangeShapeType="1"/>
          </p:cNvSpPr>
          <p:nvPr/>
        </p:nvSpPr>
        <p:spPr bwMode="auto">
          <a:xfrm flipV="1">
            <a:off x="4814938" y="2095051"/>
            <a:ext cx="1000132" cy="357190"/>
          </a:xfrm>
          <a:prstGeom prst="line">
            <a:avLst/>
          </a:prstGeom>
          <a:noFill/>
          <a:ln w="19050">
            <a:solidFill>
              <a:srgbClr val="000000"/>
            </a:solidFill>
            <a:round/>
            <a:headEnd/>
            <a:tailEnd type="triangle" w="med" len="med"/>
          </a:ln>
          <a:effectLst/>
        </p:spPr>
        <p:txBody>
          <a:bodyPr/>
          <a:lstStyle/>
          <a:p>
            <a:endParaRPr lang="en-GB" sz="1100"/>
          </a:p>
        </p:txBody>
      </p:sp>
      <p:sp>
        <p:nvSpPr>
          <p:cNvPr id="12" name="Rectangle 4"/>
          <p:cNvSpPr>
            <a:spLocks noChangeArrowheads="1"/>
          </p:cNvSpPr>
          <p:nvPr/>
        </p:nvSpPr>
        <p:spPr bwMode="auto">
          <a:xfrm>
            <a:off x="2171732" y="1567767"/>
            <a:ext cx="2571768" cy="2027482"/>
          </a:xfrm>
          <a:prstGeom prst="rect">
            <a:avLst/>
          </a:prstGeom>
          <a:noFill/>
          <a:ln w="19050">
            <a:solidFill>
              <a:srgbClr val="000000"/>
            </a:solidFill>
            <a:round/>
            <a:headEnd/>
            <a:tailEnd/>
          </a:ln>
          <a:effectLst/>
        </p:spPr>
        <p:txBody>
          <a:bodyPr wrap="none" lIns="90000" tIns="60876" rIns="90000" bIns="45000" anchor="ctr"/>
          <a:lstStyle/>
          <a:p>
            <a:pPr algn="ctr">
              <a:tabLst>
                <a:tab pos="723900" algn="l"/>
                <a:tab pos="1447800" algn="l"/>
                <a:tab pos="2171700" algn="l"/>
                <a:tab pos="2895600" algn="l"/>
                <a:tab pos="3619500" algn="l"/>
              </a:tabLst>
            </a:pPr>
            <a:r>
              <a:rPr lang="en-GB" sz="1100" b="1" dirty="0">
                <a:solidFill>
                  <a:srgbClr val="000000"/>
                </a:solidFill>
                <a:ea typeface="DejaVu Sans" charset="0"/>
                <a:cs typeface="DejaVu Sans" charset="0"/>
              </a:rPr>
              <a:t>  </a:t>
            </a:r>
            <a:r>
              <a:rPr lang="en-GB" sz="1100" b="1" dirty="0">
                <a:solidFill>
                  <a:srgbClr val="FF0000"/>
                </a:solidFill>
                <a:ea typeface="DejaVu Sans" charset="0"/>
                <a:cs typeface="DejaVu Sans" charset="0"/>
              </a:rPr>
              <a:t>1        </a:t>
            </a:r>
            <a:r>
              <a:rPr lang="en-GB" sz="1100" b="1" dirty="0" err="1">
                <a:solidFill>
                  <a:srgbClr val="FF0000"/>
                </a:solidFill>
                <a:ea typeface="DejaVu Sans" charset="0"/>
                <a:cs typeface="DejaVu Sans" charset="0"/>
              </a:rPr>
              <a:t>1</a:t>
            </a:r>
            <a:r>
              <a:rPr lang="en-GB" sz="1100" b="1" dirty="0">
                <a:solidFill>
                  <a:srgbClr val="FF0000"/>
                </a:solidFill>
                <a:ea typeface="DejaVu Sans" charset="0"/>
                <a:cs typeface="DejaVu Sans" charset="0"/>
              </a:rPr>
              <a:t>        </a:t>
            </a:r>
            <a:r>
              <a:rPr lang="en-GB" sz="1100" b="1" dirty="0" err="1">
                <a:solidFill>
                  <a:srgbClr val="FF0000"/>
                </a:solidFill>
                <a:ea typeface="DejaVu Sans" charset="0"/>
                <a:cs typeface="DejaVu Sans" charset="0"/>
              </a:rPr>
              <a:t>1</a:t>
            </a:r>
            <a:r>
              <a:rPr lang="en-GB" sz="1100" b="1" dirty="0">
                <a:solidFill>
                  <a:srgbClr val="FF0000"/>
                </a:solidFill>
                <a:ea typeface="DejaVu Sans" charset="0"/>
                <a:cs typeface="DejaVu Sans" charset="0"/>
              </a:rPr>
              <a:t>        </a:t>
            </a:r>
            <a:r>
              <a:rPr lang="en-GB" sz="1100" b="1" dirty="0">
                <a:solidFill>
                  <a:srgbClr val="000000"/>
                </a:solidFill>
                <a:ea typeface="DejaVu Sans" charset="0"/>
                <a:cs typeface="DejaVu Sans" charset="0"/>
              </a:rPr>
              <a:t>-1       </a:t>
            </a:r>
            <a:r>
              <a:rPr lang="en-GB" sz="1100" b="1" dirty="0" err="1">
                <a:solidFill>
                  <a:srgbClr val="000000"/>
                </a:solidFill>
                <a:ea typeface="DejaVu Sans" charset="0"/>
                <a:cs typeface="DejaVu Sans" charset="0"/>
              </a:rPr>
              <a:t>-1</a:t>
            </a:r>
            <a:r>
              <a:rPr lang="en-GB" sz="1100" b="1" dirty="0">
                <a:solidFill>
                  <a:srgbClr val="000000"/>
                </a:solidFill>
                <a:ea typeface="DejaVu Sans" charset="0"/>
                <a:cs typeface="DejaVu Sans" charset="0"/>
              </a:rPr>
              <a:t>       </a:t>
            </a:r>
            <a:r>
              <a:rPr lang="en-GB" sz="1100" b="1" dirty="0" err="1">
                <a:solidFill>
                  <a:srgbClr val="000000"/>
                </a:solidFill>
                <a:ea typeface="DejaVu Sans" charset="0"/>
                <a:cs typeface="DejaVu Sans" charset="0"/>
              </a:rPr>
              <a:t>-1</a:t>
            </a: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endParaRPr lang="en-GB" sz="1100" b="1" dirty="0">
              <a:solidFill>
                <a:srgbClr val="FF0000"/>
              </a:solidFill>
              <a:ea typeface="DejaVu Sans" charset="0"/>
              <a:cs typeface="DejaVu Sans" charset="0"/>
            </a:endParaRPr>
          </a:p>
          <a:p>
            <a:pPr algn="ctr">
              <a:tabLst>
                <a:tab pos="723900" algn="l"/>
                <a:tab pos="1447800" algn="l"/>
                <a:tab pos="2171700" algn="l"/>
                <a:tab pos="2895600" algn="l"/>
                <a:tab pos="3619500" algn="l"/>
              </a:tabLst>
            </a:pPr>
            <a:r>
              <a:rPr lang="en-GB" sz="1100" b="1" dirty="0">
                <a:solidFill>
                  <a:srgbClr val="FF0000"/>
                </a:solidFill>
                <a:ea typeface="DejaVu Sans" charset="0"/>
                <a:cs typeface="DejaVu Sans" charset="0"/>
              </a:rPr>
              <a:t>  1        </a:t>
            </a:r>
            <a:r>
              <a:rPr lang="en-GB" sz="1100" b="1" dirty="0" err="1">
                <a:solidFill>
                  <a:srgbClr val="FF0000"/>
                </a:solidFill>
                <a:ea typeface="DejaVu Sans" charset="0"/>
                <a:cs typeface="DejaVu Sans" charset="0"/>
              </a:rPr>
              <a:t>1</a:t>
            </a:r>
            <a:r>
              <a:rPr lang="en-GB" sz="1100" b="1" dirty="0">
                <a:solidFill>
                  <a:srgbClr val="FF0000"/>
                </a:solidFill>
                <a:ea typeface="DejaVu Sans" charset="0"/>
                <a:cs typeface="DejaVu Sans" charset="0"/>
              </a:rPr>
              <a:t>        </a:t>
            </a:r>
            <a:r>
              <a:rPr lang="en-GB" sz="1100" b="1" dirty="0" err="1">
                <a:solidFill>
                  <a:srgbClr val="FF0000"/>
                </a:solidFill>
                <a:ea typeface="DejaVu Sans" charset="0"/>
                <a:cs typeface="DejaVu Sans" charset="0"/>
              </a:rPr>
              <a:t>1</a:t>
            </a:r>
            <a:r>
              <a:rPr lang="en-GB" sz="1100" b="1" dirty="0">
                <a:solidFill>
                  <a:srgbClr val="FF0000"/>
                </a:solidFill>
                <a:ea typeface="DejaVu Sans" charset="0"/>
                <a:cs typeface="DejaVu Sans" charset="0"/>
              </a:rPr>
              <a:t>        </a:t>
            </a:r>
            <a:r>
              <a:rPr lang="en-GB" sz="1100" b="1" dirty="0">
                <a:solidFill>
                  <a:srgbClr val="000000"/>
                </a:solidFill>
                <a:ea typeface="DejaVu Sans" charset="0"/>
                <a:cs typeface="DejaVu Sans" charset="0"/>
              </a:rPr>
              <a:t>-1       </a:t>
            </a:r>
            <a:r>
              <a:rPr lang="en-GB" sz="1100" b="1" dirty="0" err="1">
                <a:solidFill>
                  <a:srgbClr val="000000"/>
                </a:solidFill>
                <a:ea typeface="DejaVu Sans" charset="0"/>
                <a:cs typeface="DejaVu Sans" charset="0"/>
              </a:rPr>
              <a:t>-1</a:t>
            </a:r>
            <a:r>
              <a:rPr lang="en-GB" sz="1100" b="1" dirty="0">
                <a:solidFill>
                  <a:srgbClr val="000000"/>
                </a:solidFill>
                <a:ea typeface="DejaVu Sans" charset="0"/>
                <a:cs typeface="DejaVu Sans" charset="0"/>
              </a:rPr>
              <a:t>       </a:t>
            </a:r>
            <a:r>
              <a:rPr lang="en-GB" sz="1100" b="1" dirty="0" err="1">
                <a:solidFill>
                  <a:srgbClr val="000000"/>
                </a:solidFill>
                <a:ea typeface="DejaVu Sans" charset="0"/>
                <a:cs typeface="DejaVu Sans" charset="0"/>
              </a:rPr>
              <a:t>-1</a:t>
            </a: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r>
              <a:rPr lang="en-GB" sz="1100" b="1" dirty="0">
                <a:solidFill>
                  <a:srgbClr val="2323DC"/>
                </a:solidFill>
                <a:ea typeface="DejaVu Sans" charset="0"/>
                <a:cs typeface="DejaVu Sans" charset="0"/>
              </a:rPr>
              <a:t>  </a:t>
            </a:r>
            <a:r>
              <a:rPr lang="en-GB" sz="1100" b="1" dirty="0">
                <a:solidFill>
                  <a:srgbClr val="FF0000"/>
                </a:solidFill>
                <a:ea typeface="DejaVu Sans" charset="0"/>
                <a:cs typeface="DejaVu Sans" charset="0"/>
              </a:rPr>
              <a:t>1        </a:t>
            </a:r>
            <a:r>
              <a:rPr lang="en-GB" sz="1100" b="1" dirty="0" err="1">
                <a:solidFill>
                  <a:srgbClr val="FF0000"/>
                </a:solidFill>
                <a:ea typeface="DejaVu Sans" charset="0"/>
                <a:cs typeface="DejaVu Sans" charset="0"/>
              </a:rPr>
              <a:t>1</a:t>
            </a:r>
            <a:r>
              <a:rPr lang="en-GB" sz="1100" b="1" dirty="0">
                <a:solidFill>
                  <a:srgbClr val="FF0000"/>
                </a:solidFill>
                <a:ea typeface="DejaVu Sans" charset="0"/>
                <a:cs typeface="DejaVu Sans" charset="0"/>
              </a:rPr>
              <a:t>        </a:t>
            </a:r>
            <a:r>
              <a:rPr lang="en-GB" sz="1100" b="1" dirty="0" err="1">
                <a:solidFill>
                  <a:srgbClr val="FF0000"/>
                </a:solidFill>
                <a:ea typeface="DejaVu Sans" charset="0"/>
                <a:cs typeface="DejaVu Sans" charset="0"/>
              </a:rPr>
              <a:t>1</a:t>
            </a:r>
            <a:r>
              <a:rPr lang="en-GB" sz="1100" b="1" dirty="0">
                <a:solidFill>
                  <a:srgbClr val="FF0000"/>
                </a:solidFill>
                <a:ea typeface="DejaVu Sans" charset="0"/>
                <a:cs typeface="DejaVu Sans" charset="0"/>
              </a:rPr>
              <a:t>        </a:t>
            </a:r>
            <a:r>
              <a:rPr lang="en-GB" sz="1100" b="1" dirty="0">
                <a:solidFill>
                  <a:srgbClr val="000000"/>
                </a:solidFill>
                <a:ea typeface="DejaVu Sans" charset="0"/>
                <a:cs typeface="DejaVu Sans" charset="0"/>
              </a:rPr>
              <a:t>-1       </a:t>
            </a:r>
            <a:r>
              <a:rPr lang="en-GB" sz="1100" b="1" dirty="0" err="1">
                <a:solidFill>
                  <a:srgbClr val="000000"/>
                </a:solidFill>
                <a:ea typeface="DejaVu Sans" charset="0"/>
                <a:cs typeface="DejaVu Sans" charset="0"/>
              </a:rPr>
              <a:t>-1</a:t>
            </a:r>
            <a:r>
              <a:rPr lang="en-GB" sz="1100" b="1" dirty="0">
                <a:solidFill>
                  <a:srgbClr val="000000"/>
                </a:solidFill>
                <a:ea typeface="DejaVu Sans" charset="0"/>
                <a:cs typeface="DejaVu Sans" charset="0"/>
              </a:rPr>
              <a:t>       </a:t>
            </a:r>
            <a:r>
              <a:rPr lang="en-GB" sz="1100" b="1" dirty="0" err="1">
                <a:solidFill>
                  <a:srgbClr val="000000"/>
                </a:solidFill>
                <a:ea typeface="DejaVu Sans" charset="0"/>
                <a:cs typeface="DejaVu Sans" charset="0"/>
              </a:rPr>
              <a:t>-1</a:t>
            </a: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r>
              <a:rPr lang="en-GB" sz="1100" b="1" dirty="0">
                <a:solidFill>
                  <a:srgbClr val="000000"/>
                </a:solidFill>
                <a:ea typeface="DejaVu Sans" charset="0"/>
                <a:cs typeface="DejaVu Sans" charset="0"/>
              </a:rPr>
              <a:t>  -1       </a:t>
            </a:r>
            <a:r>
              <a:rPr lang="en-GB" sz="1100" b="1" dirty="0" err="1">
                <a:solidFill>
                  <a:srgbClr val="000000"/>
                </a:solidFill>
                <a:ea typeface="DejaVu Sans" charset="0"/>
                <a:cs typeface="DejaVu Sans" charset="0"/>
              </a:rPr>
              <a:t>-1</a:t>
            </a:r>
            <a:r>
              <a:rPr lang="en-GB" sz="1100" b="1" dirty="0">
                <a:solidFill>
                  <a:srgbClr val="000000"/>
                </a:solidFill>
                <a:ea typeface="DejaVu Sans" charset="0"/>
                <a:cs typeface="DejaVu Sans" charset="0"/>
              </a:rPr>
              <a:t>       </a:t>
            </a:r>
            <a:r>
              <a:rPr lang="en-GB" sz="1100" b="1" dirty="0" err="1">
                <a:solidFill>
                  <a:srgbClr val="000000"/>
                </a:solidFill>
                <a:ea typeface="DejaVu Sans" charset="0"/>
                <a:cs typeface="DejaVu Sans" charset="0"/>
              </a:rPr>
              <a:t>-1</a:t>
            </a:r>
            <a:r>
              <a:rPr lang="en-GB" sz="1100" b="1" dirty="0">
                <a:solidFill>
                  <a:srgbClr val="000000"/>
                </a:solidFill>
                <a:ea typeface="DejaVu Sans" charset="0"/>
                <a:cs typeface="DejaVu Sans" charset="0"/>
              </a:rPr>
              <a:t>       </a:t>
            </a:r>
            <a:r>
              <a:rPr lang="en-GB" sz="1100" b="1" dirty="0">
                <a:solidFill>
                  <a:srgbClr val="2323DC"/>
                </a:solidFill>
                <a:ea typeface="DejaVu Sans" charset="0"/>
                <a:cs typeface="DejaVu Sans" charset="0"/>
              </a:rPr>
              <a:t> </a:t>
            </a:r>
            <a:r>
              <a:rPr lang="en-GB" sz="1100" b="1" dirty="0">
                <a:solidFill>
                  <a:srgbClr val="FF0000"/>
                </a:solidFill>
                <a:ea typeface="DejaVu Sans" charset="0"/>
                <a:cs typeface="DejaVu Sans" charset="0"/>
              </a:rPr>
              <a:t> 1        </a:t>
            </a:r>
            <a:r>
              <a:rPr lang="en-GB" sz="1100" b="1" dirty="0" err="1">
                <a:solidFill>
                  <a:srgbClr val="FF0000"/>
                </a:solidFill>
                <a:ea typeface="DejaVu Sans" charset="0"/>
                <a:cs typeface="DejaVu Sans" charset="0"/>
              </a:rPr>
              <a:t>1</a:t>
            </a:r>
            <a:r>
              <a:rPr lang="en-GB" sz="1100" b="1" dirty="0">
                <a:solidFill>
                  <a:srgbClr val="FF0000"/>
                </a:solidFill>
                <a:ea typeface="DejaVu Sans" charset="0"/>
                <a:cs typeface="DejaVu Sans" charset="0"/>
              </a:rPr>
              <a:t>        </a:t>
            </a:r>
            <a:r>
              <a:rPr lang="en-GB" sz="1100" b="1" dirty="0" err="1">
                <a:solidFill>
                  <a:srgbClr val="FF0000"/>
                </a:solidFill>
                <a:ea typeface="DejaVu Sans" charset="0"/>
                <a:cs typeface="DejaVu Sans" charset="0"/>
              </a:rPr>
              <a:t>1</a:t>
            </a:r>
            <a:r>
              <a:rPr lang="en-GB" sz="1100" b="1" dirty="0">
                <a:solidFill>
                  <a:srgbClr val="FF0000"/>
                </a:solidFill>
                <a:ea typeface="DejaVu Sans" charset="0"/>
                <a:cs typeface="DejaVu Sans" charset="0"/>
              </a:rPr>
              <a:t> </a:t>
            </a:r>
          </a:p>
          <a:p>
            <a:pPr algn="ctr">
              <a:tabLst>
                <a:tab pos="723900" algn="l"/>
                <a:tab pos="1447800" algn="l"/>
                <a:tab pos="2171700" algn="l"/>
                <a:tab pos="2895600" algn="l"/>
                <a:tab pos="3619500" algn="l"/>
              </a:tabLst>
            </a:pP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r>
              <a:rPr lang="en-GB" sz="1100" b="1" dirty="0">
                <a:solidFill>
                  <a:srgbClr val="000000"/>
                </a:solidFill>
                <a:ea typeface="DejaVu Sans" charset="0"/>
                <a:cs typeface="DejaVu Sans" charset="0"/>
              </a:rPr>
              <a:t> -1       </a:t>
            </a:r>
            <a:r>
              <a:rPr lang="en-GB" sz="1100" b="1" dirty="0" err="1">
                <a:solidFill>
                  <a:srgbClr val="000000"/>
                </a:solidFill>
                <a:ea typeface="DejaVu Sans" charset="0"/>
                <a:cs typeface="DejaVu Sans" charset="0"/>
              </a:rPr>
              <a:t>-1</a:t>
            </a:r>
            <a:r>
              <a:rPr lang="en-GB" sz="1100" b="1" dirty="0">
                <a:solidFill>
                  <a:srgbClr val="000000"/>
                </a:solidFill>
                <a:ea typeface="DejaVu Sans" charset="0"/>
                <a:cs typeface="DejaVu Sans" charset="0"/>
              </a:rPr>
              <a:t>       </a:t>
            </a:r>
            <a:r>
              <a:rPr lang="en-GB" sz="1100" b="1" dirty="0" err="1">
                <a:solidFill>
                  <a:srgbClr val="000000"/>
                </a:solidFill>
                <a:ea typeface="DejaVu Sans" charset="0"/>
                <a:cs typeface="DejaVu Sans" charset="0"/>
              </a:rPr>
              <a:t>-1</a:t>
            </a:r>
            <a:r>
              <a:rPr lang="en-GB" sz="1100" b="1" dirty="0">
                <a:solidFill>
                  <a:srgbClr val="000000"/>
                </a:solidFill>
                <a:ea typeface="DejaVu Sans" charset="0"/>
                <a:cs typeface="DejaVu Sans" charset="0"/>
              </a:rPr>
              <a:t>         </a:t>
            </a:r>
            <a:r>
              <a:rPr lang="en-GB" sz="1100" b="1" dirty="0">
                <a:solidFill>
                  <a:srgbClr val="FF0000"/>
                </a:solidFill>
                <a:ea typeface="DejaVu Sans" charset="0"/>
                <a:cs typeface="DejaVu Sans" charset="0"/>
              </a:rPr>
              <a:t>1        </a:t>
            </a:r>
            <a:r>
              <a:rPr lang="en-GB" sz="1100" b="1" dirty="0" err="1">
                <a:solidFill>
                  <a:srgbClr val="FF0000"/>
                </a:solidFill>
                <a:ea typeface="DejaVu Sans" charset="0"/>
                <a:cs typeface="DejaVu Sans" charset="0"/>
              </a:rPr>
              <a:t>1</a:t>
            </a:r>
            <a:r>
              <a:rPr lang="en-GB" sz="1100" b="1" dirty="0">
                <a:solidFill>
                  <a:srgbClr val="FF0000"/>
                </a:solidFill>
                <a:ea typeface="DejaVu Sans" charset="0"/>
                <a:cs typeface="DejaVu Sans" charset="0"/>
              </a:rPr>
              <a:t>        </a:t>
            </a:r>
            <a:r>
              <a:rPr lang="en-GB" sz="1100" b="1" dirty="0" err="1">
                <a:solidFill>
                  <a:srgbClr val="FF0000"/>
                </a:solidFill>
                <a:ea typeface="DejaVu Sans" charset="0"/>
                <a:cs typeface="DejaVu Sans" charset="0"/>
              </a:rPr>
              <a:t>1</a:t>
            </a:r>
            <a:endParaRPr lang="en-GB" sz="1100" b="1" dirty="0">
              <a:solidFill>
                <a:srgbClr val="FF0000"/>
              </a:solidFill>
              <a:ea typeface="DejaVu Sans" charset="0"/>
              <a:cs typeface="DejaVu Sans" charset="0"/>
            </a:endParaRPr>
          </a:p>
          <a:p>
            <a:pPr algn="ctr">
              <a:tabLst>
                <a:tab pos="723900" algn="l"/>
                <a:tab pos="1447800" algn="l"/>
                <a:tab pos="2171700" algn="l"/>
                <a:tab pos="2895600" algn="l"/>
                <a:tab pos="3619500" algn="l"/>
              </a:tabLst>
            </a:pPr>
            <a:endParaRPr lang="en-GB" sz="1100" b="1" dirty="0">
              <a:solidFill>
                <a:srgbClr val="000000"/>
              </a:solidFill>
              <a:ea typeface="DejaVu Sans" charset="0"/>
              <a:cs typeface="DejaVu Sans" charset="0"/>
            </a:endParaRPr>
          </a:p>
          <a:p>
            <a:pPr algn="ctr">
              <a:tabLst>
                <a:tab pos="723900" algn="l"/>
                <a:tab pos="1447800" algn="l"/>
                <a:tab pos="2171700" algn="l"/>
                <a:tab pos="2895600" algn="l"/>
                <a:tab pos="3619500" algn="l"/>
              </a:tabLst>
            </a:pPr>
            <a:r>
              <a:rPr lang="en-GB" sz="1100" b="1" dirty="0">
                <a:solidFill>
                  <a:srgbClr val="000000"/>
                </a:solidFill>
                <a:ea typeface="DejaVu Sans" charset="0"/>
                <a:cs typeface="DejaVu Sans" charset="0"/>
              </a:rPr>
              <a:t> -1       </a:t>
            </a:r>
            <a:r>
              <a:rPr lang="en-GB" sz="1100" b="1" dirty="0" err="1">
                <a:solidFill>
                  <a:srgbClr val="000000"/>
                </a:solidFill>
                <a:ea typeface="DejaVu Sans" charset="0"/>
                <a:cs typeface="DejaVu Sans" charset="0"/>
              </a:rPr>
              <a:t>-1</a:t>
            </a:r>
            <a:r>
              <a:rPr lang="en-GB" sz="1100" b="1" dirty="0">
                <a:solidFill>
                  <a:srgbClr val="000000"/>
                </a:solidFill>
                <a:ea typeface="DejaVu Sans" charset="0"/>
                <a:cs typeface="DejaVu Sans" charset="0"/>
              </a:rPr>
              <a:t>       </a:t>
            </a:r>
            <a:r>
              <a:rPr lang="en-GB" sz="1100" b="1" dirty="0" err="1">
                <a:solidFill>
                  <a:srgbClr val="000000"/>
                </a:solidFill>
                <a:ea typeface="DejaVu Sans" charset="0"/>
                <a:cs typeface="DejaVu Sans" charset="0"/>
              </a:rPr>
              <a:t>-1</a:t>
            </a:r>
            <a:r>
              <a:rPr lang="en-GB" sz="1100" b="1" dirty="0">
                <a:solidFill>
                  <a:srgbClr val="000000"/>
                </a:solidFill>
                <a:ea typeface="DejaVu Sans" charset="0"/>
                <a:cs typeface="DejaVu Sans" charset="0"/>
              </a:rPr>
              <a:t>        </a:t>
            </a:r>
            <a:r>
              <a:rPr lang="en-GB" sz="1100" b="1" dirty="0">
                <a:solidFill>
                  <a:srgbClr val="2323DC"/>
                </a:solidFill>
                <a:ea typeface="DejaVu Sans" charset="0"/>
                <a:cs typeface="DejaVu Sans" charset="0"/>
              </a:rPr>
              <a:t> </a:t>
            </a:r>
            <a:r>
              <a:rPr lang="en-GB" sz="1100" b="1" dirty="0">
                <a:solidFill>
                  <a:srgbClr val="FF0000"/>
                </a:solidFill>
                <a:ea typeface="DejaVu Sans" charset="0"/>
                <a:cs typeface="DejaVu Sans" charset="0"/>
              </a:rPr>
              <a:t>1        </a:t>
            </a:r>
            <a:r>
              <a:rPr lang="en-GB" sz="1100" b="1" dirty="0" err="1">
                <a:solidFill>
                  <a:srgbClr val="FF0000"/>
                </a:solidFill>
                <a:ea typeface="DejaVu Sans" charset="0"/>
                <a:cs typeface="DejaVu Sans" charset="0"/>
              </a:rPr>
              <a:t>1</a:t>
            </a:r>
            <a:r>
              <a:rPr lang="en-GB" sz="1100" b="1" dirty="0">
                <a:solidFill>
                  <a:srgbClr val="FF0000"/>
                </a:solidFill>
                <a:ea typeface="DejaVu Sans" charset="0"/>
                <a:cs typeface="DejaVu Sans" charset="0"/>
              </a:rPr>
              <a:t>        </a:t>
            </a:r>
            <a:r>
              <a:rPr lang="en-GB" sz="1100" b="1" dirty="0" err="1">
                <a:solidFill>
                  <a:srgbClr val="FF0000"/>
                </a:solidFill>
                <a:ea typeface="DejaVu Sans" charset="0"/>
                <a:cs typeface="DejaVu Sans" charset="0"/>
              </a:rPr>
              <a:t>1</a:t>
            </a:r>
            <a:endParaRPr lang="en-GB" sz="1100" b="1" dirty="0">
              <a:solidFill>
                <a:srgbClr val="FF0000"/>
              </a:solidFill>
              <a:ea typeface="DejaVu Sans" charset="0"/>
              <a:cs typeface="DejaVu Sans" charset="0"/>
            </a:endParaRPr>
          </a:p>
        </p:txBody>
      </p:sp>
      <p:cxnSp>
        <p:nvCxnSpPr>
          <p:cNvPr id="13" name="Straight Arrow Connector 12"/>
          <p:cNvCxnSpPr/>
          <p:nvPr/>
        </p:nvCxnSpPr>
        <p:spPr>
          <a:xfrm>
            <a:off x="1600228" y="2567899"/>
            <a:ext cx="428628"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029252" y="1824724"/>
            <a:ext cx="642942" cy="400110"/>
          </a:xfrm>
          <a:prstGeom prst="rect">
            <a:avLst/>
          </a:prstGeom>
          <a:noFill/>
        </p:spPr>
        <p:txBody>
          <a:bodyPr wrap="square" rtlCol="0">
            <a:spAutoFit/>
          </a:bodyPr>
          <a:lstStyle/>
          <a:p>
            <a:r>
              <a:rPr lang="el-GR" sz="2000" dirty="0" smtClean="0">
                <a:latin typeface="+mj-lt"/>
                <a:cs typeface="Arial" pitchFamily="34" charset="0"/>
              </a:rPr>
              <a:t>σ</a:t>
            </a:r>
            <a:r>
              <a:rPr lang="en-GB" sz="2000" baseline="-25000" dirty="0" smtClean="0">
                <a:latin typeface="+mj-lt"/>
                <a:cs typeface="Arial" pitchFamily="34" charset="0"/>
              </a:rPr>
              <a:t>g</a:t>
            </a:r>
            <a:r>
              <a:rPr lang="en-GB" sz="2000" baseline="30000" dirty="0" smtClean="0">
                <a:latin typeface="+mj-lt"/>
                <a:cs typeface="Arial" pitchFamily="34" charset="0"/>
              </a:rPr>
              <a:t>2</a:t>
            </a:r>
            <a:endParaRPr lang="en-GB" sz="2000" dirty="0">
              <a:latin typeface="+mj-lt"/>
            </a:endParaRPr>
          </a:p>
        </p:txBody>
      </p:sp>
      <p:sp>
        <p:nvSpPr>
          <p:cNvPr id="15" name="TextBox 14"/>
          <p:cNvSpPr txBox="1"/>
          <p:nvPr/>
        </p:nvSpPr>
        <p:spPr>
          <a:xfrm>
            <a:off x="5473872" y="3504431"/>
            <a:ext cx="642942" cy="400110"/>
          </a:xfrm>
          <a:prstGeom prst="rect">
            <a:avLst/>
          </a:prstGeom>
          <a:noFill/>
        </p:spPr>
        <p:txBody>
          <a:bodyPr wrap="square" rtlCol="0">
            <a:spAutoFit/>
          </a:bodyPr>
          <a:lstStyle/>
          <a:p>
            <a:r>
              <a:rPr lang="el-GR" sz="2000" dirty="0" smtClean="0">
                <a:latin typeface="+mj-lt"/>
                <a:cs typeface="Arial" pitchFamily="34" charset="0"/>
              </a:rPr>
              <a:t>σ</a:t>
            </a:r>
            <a:r>
              <a:rPr lang="en-GB" sz="2000" baseline="-25000" dirty="0" smtClean="0">
                <a:latin typeface="+mj-lt"/>
                <a:cs typeface="Arial" pitchFamily="34" charset="0"/>
              </a:rPr>
              <a:t>e</a:t>
            </a:r>
            <a:r>
              <a:rPr lang="en-GB" sz="2000" baseline="30000" dirty="0" smtClean="0">
                <a:latin typeface="+mj-lt"/>
                <a:cs typeface="Arial" pitchFamily="34" charset="0"/>
              </a:rPr>
              <a:t>2</a:t>
            </a:r>
            <a:endParaRPr lang="en-GB" sz="2000" dirty="0">
              <a:latin typeface="+mj-lt"/>
            </a:endParaRPr>
          </a:p>
        </p:txBody>
      </p:sp>
      <p:sp>
        <p:nvSpPr>
          <p:cNvPr id="16" name="TextBox 15"/>
          <p:cNvSpPr txBox="1"/>
          <p:nvPr/>
        </p:nvSpPr>
        <p:spPr>
          <a:xfrm>
            <a:off x="469928" y="3654039"/>
            <a:ext cx="1505540" cy="369332"/>
          </a:xfrm>
          <a:prstGeom prst="rect">
            <a:avLst/>
          </a:prstGeom>
          <a:noFill/>
        </p:spPr>
        <p:txBody>
          <a:bodyPr wrap="none" rtlCol="0">
            <a:spAutoFit/>
          </a:bodyPr>
          <a:lstStyle/>
          <a:p>
            <a:r>
              <a:rPr lang="en-US" dirty="0" smtClean="0"/>
              <a:t>Phenotype Y</a:t>
            </a:r>
            <a:endParaRPr lang="en-US" dirty="0"/>
          </a:p>
        </p:txBody>
      </p:sp>
      <p:sp>
        <p:nvSpPr>
          <p:cNvPr id="17" name="TextBox 16"/>
          <p:cNvSpPr txBox="1"/>
          <p:nvPr/>
        </p:nvSpPr>
        <p:spPr>
          <a:xfrm>
            <a:off x="2313922" y="3642165"/>
            <a:ext cx="2366078" cy="369332"/>
          </a:xfrm>
          <a:prstGeom prst="rect">
            <a:avLst/>
          </a:prstGeom>
          <a:noFill/>
        </p:spPr>
        <p:txBody>
          <a:bodyPr wrap="none" rtlCol="0">
            <a:spAutoFit/>
          </a:bodyPr>
          <a:lstStyle/>
          <a:p>
            <a:r>
              <a:rPr lang="en-US" dirty="0" err="1" smtClean="0"/>
              <a:t>Phen</a:t>
            </a:r>
            <a:r>
              <a:rPr lang="en-US" dirty="0" smtClean="0"/>
              <a:t> covariance YY</a:t>
            </a:r>
            <a:r>
              <a:rPr lang="en-US" baseline="30000" dirty="0"/>
              <a:t>T</a:t>
            </a:r>
            <a:endParaRPr lang="en-US" dirty="0"/>
          </a:p>
        </p:txBody>
      </p:sp>
      <p:sp>
        <p:nvSpPr>
          <p:cNvPr id="18" name="TextBox 17"/>
          <p:cNvSpPr txBox="1"/>
          <p:nvPr/>
        </p:nvSpPr>
        <p:spPr>
          <a:xfrm>
            <a:off x="457200" y="4377516"/>
            <a:ext cx="5214994" cy="646331"/>
          </a:xfrm>
          <a:prstGeom prst="rect">
            <a:avLst/>
          </a:prstGeom>
          <a:solidFill>
            <a:srgbClr val="FF6600"/>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GB" dirty="0" smtClean="0">
                <a:cs typeface="Arial" pitchFamily="34" charset="0"/>
              </a:rPr>
              <a:t>We simply use the </a:t>
            </a:r>
            <a:r>
              <a:rPr lang="en-GB" i="1" dirty="0" smtClean="0">
                <a:cs typeface="Arial" pitchFamily="34" charset="0"/>
              </a:rPr>
              <a:t>realised</a:t>
            </a:r>
            <a:r>
              <a:rPr lang="en-GB" dirty="0" smtClean="0">
                <a:cs typeface="Arial" pitchFamily="34" charset="0"/>
              </a:rPr>
              <a:t> genetic kinship matrix to estimate the </a:t>
            </a:r>
            <a:r>
              <a:rPr lang="el-GR" dirty="0" smtClean="0">
                <a:cs typeface="Arial" pitchFamily="34" charset="0"/>
              </a:rPr>
              <a:t>σ</a:t>
            </a:r>
            <a:r>
              <a:rPr lang="en-GB" baseline="-25000" dirty="0" smtClean="0">
                <a:cs typeface="Arial" pitchFamily="34" charset="0"/>
              </a:rPr>
              <a:t>g</a:t>
            </a:r>
            <a:r>
              <a:rPr lang="en-GB" baseline="30000" dirty="0" smtClean="0">
                <a:cs typeface="Arial" pitchFamily="34" charset="0"/>
              </a:rPr>
              <a:t>2</a:t>
            </a:r>
            <a:r>
              <a:rPr lang="en-GB" dirty="0">
                <a:cs typeface="Arial" pitchFamily="34" charset="0"/>
              </a:rPr>
              <a:t> </a:t>
            </a:r>
            <a:r>
              <a:rPr lang="en-GB" dirty="0" err="1" smtClean="0">
                <a:cs typeface="Arial" pitchFamily="34" charset="0"/>
              </a:rPr>
              <a:t>paramater</a:t>
            </a:r>
            <a:r>
              <a:rPr lang="en-GB" dirty="0" smtClean="0">
                <a:cs typeface="Arial" pitchFamily="34" charset="0"/>
              </a:rPr>
              <a:t> now</a:t>
            </a:r>
            <a:endParaRPr lang="en-GB" dirty="0"/>
          </a:p>
        </p:txBody>
      </p:sp>
      <p:sp>
        <p:nvSpPr>
          <p:cNvPr id="19" name="TextBox 18"/>
          <p:cNvSpPr txBox="1"/>
          <p:nvPr/>
        </p:nvSpPr>
        <p:spPr>
          <a:xfrm>
            <a:off x="7092988" y="402595"/>
            <a:ext cx="2051012" cy="261610"/>
          </a:xfrm>
          <a:prstGeom prst="rect">
            <a:avLst/>
          </a:prstGeom>
          <a:noFill/>
        </p:spPr>
        <p:txBody>
          <a:bodyPr wrap="none" rtlCol="0">
            <a:spAutoFit/>
          </a:bodyPr>
          <a:lstStyle/>
          <a:p>
            <a:r>
              <a:rPr lang="en-US" sz="1100" dirty="0" smtClean="0"/>
              <a:t>Slide courtesy of Doug Speed</a:t>
            </a:r>
            <a:endParaRPr lang="en-US" sz="1100" dirty="0"/>
          </a:p>
        </p:txBody>
      </p:sp>
    </p:spTree>
    <p:extLst>
      <p:ext uri="{BB962C8B-B14F-4D97-AF65-F5344CB8AC3E}">
        <p14:creationId xmlns:p14="http://schemas.microsoft.com/office/powerpoint/2010/main" val="180157122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Precision of heritability estimates</a:t>
            </a:r>
            <a:endParaRPr lang="en-US" dirty="0"/>
          </a:p>
        </p:txBody>
      </p:sp>
      <p:pic>
        <p:nvPicPr>
          <p:cNvPr id="4" name="Content Placeholder 3" descr="h2precision.pdf"/>
          <p:cNvPicPr>
            <a:picLocks noGrp="1" noChangeAspect="1"/>
          </p:cNvPicPr>
          <p:nvPr>
            <p:ph idx="1"/>
          </p:nvPr>
        </p:nvPicPr>
        <p:blipFill>
          <a:blip r:embed="rId3">
            <a:extLst>
              <a:ext uri="{28A0092B-C50C-407E-A947-70E740481C1C}">
                <a14:useLocalDpi xmlns:a14="http://schemas.microsoft.com/office/drawing/2010/main" val="0"/>
              </a:ext>
            </a:extLst>
          </a:blip>
          <a:srcRect l="-8016" r="-8016"/>
          <a:stretch>
            <a:fillRect/>
          </a:stretch>
        </p:blipFill>
        <p:spPr/>
      </p:pic>
      <p:sp>
        <p:nvSpPr>
          <p:cNvPr id="5" name="TextBox 4"/>
          <p:cNvSpPr txBox="1"/>
          <p:nvPr/>
        </p:nvSpPr>
        <p:spPr>
          <a:xfrm>
            <a:off x="7470495" y="5756059"/>
            <a:ext cx="1716260" cy="276999"/>
          </a:xfrm>
          <a:prstGeom prst="rect">
            <a:avLst/>
          </a:prstGeom>
          <a:noFill/>
        </p:spPr>
        <p:txBody>
          <a:bodyPr wrap="none" rtlCol="0">
            <a:spAutoFit/>
          </a:bodyPr>
          <a:lstStyle/>
          <a:p>
            <a:r>
              <a:rPr lang="en-US" sz="1200" dirty="0" smtClean="0"/>
              <a:t>Speed &amp; Balding 2015</a:t>
            </a:r>
            <a:endParaRPr lang="en-US" sz="1200" dirty="0"/>
          </a:p>
        </p:txBody>
      </p:sp>
    </p:spTree>
    <p:extLst>
      <p:ext uri="{BB962C8B-B14F-4D97-AF65-F5344CB8AC3E}">
        <p14:creationId xmlns:p14="http://schemas.microsoft.com/office/powerpoint/2010/main" val="143085602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smtClean="0"/>
              <a:t>GCTA</a:t>
            </a:r>
            <a:r>
              <a:rPr lang="en-US" dirty="0" smtClean="0"/>
              <a:t> GREML</a:t>
            </a:r>
            <a:endParaRPr lang="en-US" strike="sngStrike" dirty="0"/>
          </a:p>
        </p:txBody>
      </p:sp>
      <p:pic>
        <p:nvPicPr>
          <p:cNvPr id="4" name="Content Placeholder 3"/>
          <p:cNvPicPr>
            <a:picLocks noGrp="1" noChangeAspect="1" noChangeArrowheads="1"/>
          </p:cNvPicPr>
          <p:nvPr>
            <p:ph sz="half" idx="1"/>
          </p:nvPr>
        </p:nvPicPr>
        <p:blipFill rotWithShape="1">
          <a:blip r:embed="rId2" cstate="print"/>
          <a:srcRect l="10997" t="28333" r="34454" b="27561"/>
          <a:stretch/>
        </p:blipFill>
        <p:spPr bwMode="auto">
          <a:xfrm>
            <a:off x="457200" y="1720279"/>
            <a:ext cx="3463636" cy="1870365"/>
          </a:xfrm>
          <a:prstGeom prst="rect">
            <a:avLst/>
          </a:prstGeom>
          <a:noFill/>
          <a:ln w="9525">
            <a:noFill/>
            <a:miter lim="800000"/>
            <a:headEnd/>
            <a:tailEnd/>
          </a:ln>
        </p:spPr>
      </p:pic>
      <p:sp>
        <p:nvSpPr>
          <p:cNvPr id="5" name="Content Placeholder 4"/>
          <p:cNvSpPr>
            <a:spLocks noGrp="1"/>
          </p:cNvSpPr>
          <p:nvPr>
            <p:ph sz="half" idx="2"/>
          </p:nvPr>
        </p:nvSpPr>
        <p:spPr>
          <a:xfrm>
            <a:off x="4648200" y="1720279"/>
            <a:ext cx="4038600" cy="4193670"/>
          </a:xfrm>
        </p:spPr>
        <p:txBody>
          <a:bodyPr>
            <a:normAutofit fontScale="77500" lnSpcReduction="20000"/>
          </a:bodyPr>
          <a:lstStyle/>
          <a:p>
            <a:pPr marL="0" indent="0">
              <a:buNone/>
            </a:pPr>
            <a:r>
              <a:rPr lang="en-US" dirty="0" smtClean="0"/>
              <a:t>Why go in this direction?</a:t>
            </a:r>
          </a:p>
          <a:p>
            <a:pPr marL="0" indent="0">
              <a:buNone/>
            </a:pPr>
            <a:endParaRPr lang="en-US" b="1" dirty="0" smtClean="0"/>
          </a:p>
          <a:p>
            <a:pPr marL="0" indent="0">
              <a:buNone/>
            </a:pPr>
            <a:r>
              <a:rPr lang="en-US" b="1" dirty="0" smtClean="0"/>
              <a:t>Using </a:t>
            </a:r>
            <a:r>
              <a:rPr lang="en-US" b="1" dirty="0" err="1" smtClean="0"/>
              <a:t>unrelateds</a:t>
            </a:r>
            <a:r>
              <a:rPr lang="en-US" b="1" dirty="0" smtClean="0"/>
              <a:t> leads to lower precision!</a:t>
            </a:r>
          </a:p>
          <a:p>
            <a:pPr marL="0" indent="0">
              <a:buNone/>
            </a:pPr>
            <a:endParaRPr lang="en-US" dirty="0" smtClean="0"/>
          </a:p>
          <a:p>
            <a:pPr marL="514350" indent="-514350">
              <a:buAutoNum type="arabicPeriod"/>
            </a:pPr>
            <a:r>
              <a:rPr lang="en-US" dirty="0" smtClean="0"/>
              <a:t>There is a lot of data on unrelated individuals</a:t>
            </a:r>
          </a:p>
          <a:p>
            <a:pPr marL="514350" indent="-514350">
              <a:buAutoNum type="arabicPeriod"/>
            </a:pPr>
            <a:r>
              <a:rPr lang="en-US" dirty="0" err="1" smtClean="0"/>
              <a:t>Unrelateds</a:t>
            </a:r>
            <a:r>
              <a:rPr lang="en-US" dirty="0" smtClean="0"/>
              <a:t> don’t have problems of common environment confounding</a:t>
            </a:r>
          </a:p>
          <a:p>
            <a:pPr marL="514350" indent="-514350">
              <a:buFont typeface="Arial" pitchFamily="34" charset="0"/>
              <a:buAutoNum type="arabicPeriod"/>
            </a:pPr>
            <a:r>
              <a:rPr lang="en-US" b="1" dirty="0"/>
              <a:t>It’s actually trying to answer </a:t>
            </a:r>
            <a:r>
              <a:rPr lang="en-US" b="1" dirty="0" smtClean="0"/>
              <a:t>quite a different question</a:t>
            </a:r>
          </a:p>
          <a:p>
            <a:pPr marL="514350" indent="-514350">
              <a:buAutoNum type="arabicPeriod"/>
            </a:pPr>
            <a:endParaRPr lang="en-US" dirty="0"/>
          </a:p>
        </p:txBody>
      </p:sp>
      <p:sp>
        <p:nvSpPr>
          <p:cNvPr id="6" name="TextBox 5"/>
          <p:cNvSpPr txBox="1"/>
          <p:nvPr/>
        </p:nvSpPr>
        <p:spPr>
          <a:xfrm>
            <a:off x="369455" y="3948546"/>
            <a:ext cx="3551381" cy="1754327"/>
          </a:xfrm>
          <a:prstGeom prst="rect">
            <a:avLst/>
          </a:prstGeom>
          <a:solidFill>
            <a:srgbClr val="FF6600"/>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dirty="0" smtClean="0"/>
              <a:t>Applied SNP-based heritability analysis using only unrelated individuals:</a:t>
            </a:r>
          </a:p>
          <a:p>
            <a:endParaRPr lang="en-US" dirty="0" smtClean="0"/>
          </a:p>
          <a:p>
            <a:r>
              <a:rPr lang="en-US" dirty="0" err="1" smtClean="0"/>
              <a:t>Realised</a:t>
            </a:r>
            <a:r>
              <a:rPr lang="en-US" dirty="0" smtClean="0"/>
              <a:t> genetic relatedness is required (otherwise all k=0!)</a:t>
            </a:r>
            <a:endParaRPr lang="en-US" dirty="0"/>
          </a:p>
        </p:txBody>
      </p:sp>
    </p:spTree>
    <p:extLst>
      <p:ext uri="{BB962C8B-B14F-4D97-AF65-F5344CB8AC3E}">
        <p14:creationId xmlns:p14="http://schemas.microsoft.com/office/powerpoint/2010/main" val="8841275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is GWAS going?</a:t>
            </a:r>
            <a:endParaRPr lang="en-US" dirty="0"/>
          </a:p>
        </p:txBody>
      </p:sp>
      <p:pic>
        <p:nvPicPr>
          <p:cNvPr id="5" name="Content Placeholder 4" descr="manhattan.png"/>
          <p:cNvPicPr>
            <a:picLocks noGrp="1" noChangeAspect="1"/>
          </p:cNvPicPr>
          <p:nvPr>
            <p:ph sz="half" idx="1"/>
          </p:nvPr>
        </p:nvPicPr>
        <p:blipFill>
          <a:blip r:embed="rId2">
            <a:extLst>
              <a:ext uri="{28A0092B-C50C-407E-A947-70E740481C1C}">
                <a14:useLocalDpi xmlns:a14="http://schemas.microsoft.com/office/drawing/2010/main" val="0"/>
              </a:ext>
            </a:extLst>
          </a:blip>
          <a:srcRect l="15278" r="15278"/>
          <a:stretch>
            <a:fillRect/>
          </a:stretch>
        </p:blipFill>
        <p:spPr/>
      </p:pic>
      <p:sp>
        <p:nvSpPr>
          <p:cNvPr id="4" name="Content Placeholder 3"/>
          <p:cNvSpPr>
            <a:spLocks noGrp="1"/>
          </p:cNvSpPr>
          <p:nvPr>
            <p:ph sz="half" idx="2"/>
          </p:nvPr>
        </p:nvSpPr>
        <p:spPr/>
        <p:txBody>
          <a:bodyPr>
            <a:normAutofit fontScale="77500" lnSpcReduction="20000"/>
          </a:bodyPr>
          <a:lstStyle/>
          <a:p>
            <a:r>
              <a:rPr lang="en-US" dirty="0" smtClean="0"/>
              <a:t>How much variance does our significant SNP explain?</a:t>
            </a:r>
          </a:p>
          <a:p>
            <a:pPr lvl="2"/>
            <a:r>
              <a:rPr lang="en-US" dirty="0" smtClean="0"/>
              <a:t>V</a:t>
            </a:r>
            <a:r>
              <a:rPr lang="en-US" baseline="-25000" dirty="0" smtClean="0"/>
              <a:t>A</a:t>
            </a:r>
            <a:r>
              <a:rPr lang="en-US" dirty="0" smtClean="0"/>
              <a:t>/V</a:t>
            </a:r>
            <a:r>
              <a:rPr lang="en-US" baseline="-25000" dirty="0"/>
              <a:t>P</a:t>
            </a:r>
            <a:r>
              <a:rPr lang="en-US" baseline="-25000" dirty="0" smtClean="0"/>
              <a:t> </a:t>
            </a:r>
            <a:r>
              <a:rPr lang="en-US" dirty="0" smtClean="0"/>
              <a:t>= 2a</a:t>
            </a:r>
            <a:r>
              <a:rPr lang="en-US" baseline="30000" dirty="0" smtClean="0"/>
              <a:t>2</a:t>
            </a:r>
            <a:r>
              <a:rPr lang="en-US" dirty="0" smtClean="0"/>
              <a:t>p(1-p)/V</a:t>
            </a:r>
            <a:r>
              <a:rPr lang="en-US" baseline="-25000" dirty="0" smtClean="0"/>
              <a:t>P</a:t>
            </a:r>
          </a:p>
          <a:p>
            <a:pPr lvl="2"/>
            <a:endParaRPr lang="en-US" baseline="-25000" dirty="0" smtClean="0"/>
          </a:p>
          <a:p>
            <a:r>
              <a:rPr lang="en-US" dirty="0" smtClean="0"/>
              <a:t>Usually very small</a:t>
            </a:r>
          </a:p>
          <a:p>
            <a:pPr lvl="2"/>
            <a:endParaRPr lang="en-US" dirty="0" smtClean="0"/>
          </a:p>
          <a:p>
            <a:r>
              <a:rPr lang="en-US" dirty="0" smtClean="0"/>
              <a:t>Much less than the total heritability predicted to exist from pedigree and twin studies</a:t>
            </a:r>
          </a:p>
          <a:p>
            <a:endParaRPr lang="en-US" dirty="0"/>
          </a:p>
          <a:p>
            <a:r>
              <a:rPr lang="en-US" dirty="0" smtClean="0"/>
              <a:t>AKA the missing heritability problem</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0512497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Above and below the threshold</a:t>
            </a:r>
            <a:endParaRPr lang="en-US" dirty="0"/>
          </a:p>
        </p:txBody>
      </p:sp>
      <p:pic>
        <p:nvPicPr>
          <p:cNvPr id="4" name="Content Placeholder 3" descr="manhattan.png"/>
          <p:cNvPicPr>
            <a:picLocks noGrp="1" noChangeAspect="1"/>
          </p:cNvPicPr>
          <p:nvPr>
            <p:ph idx="1"/>
          </p:nvPr>
        </p:nvPicPr>
        <p:blipFill>
          <a:blip r:embed="rId3">
            <a:extLst>
              <a:ext uri="{28A0092B-C50C-407E-A947-70E740481C1C}">
                <a14:useLocalDpi xmlns:a14="http://schemas.microsoft.com/office/drawing/2010/main" val="0"/>
              </a:ext>
            </a:extLst>
          </a:blip>
          <a:srcRect l="-20833" r="-20833"/>
          <a:stretch>
            <a:fillRect/>
          </a:stretch>
        </p:blipFill>
        <p:spPr/>
      </p:pic>
    </p:spTree>
    <p:extLst>
      <p:ext uri="{BB962C8B-B14F-4D97-AF65-F5344CB8AC3E}">
        <p14:creationId xmlns:p14="http://schemas.microsoft.com/office/powerpoint/2010/main" val="4264004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is GWAS going?</a:t>
            </a:r>
            <a:endParaRPr lang="en-US" dirty="0"/>
          </a:p>
        </p:txBody>
      </p:sp>
      <p:sp>
        <p:nvSpPr>
          <p:cNvPr id="6" name="Text Placeholder 5"/>
          <p:cNvSpPr>
            <a:spLocks noGrp="1"/>
          </p:cNvSpPr>
          <p:nvPr>
            <p:ph type="body" idx="1"/>
          </p:nvPr>
        </p:nvSpPr>
        <p:spPr/>
        <p:txBody>
          <a:bodyPr>
            <a:normAutofit fontScale="92500" lnSpcReduction="20000"/>
          </a:bodyPr>
          <a:lstStyle/>
          <a:p>
            <a:r>
              <a:rPr lang="en-US" dirty="0" smtClean="0"/>
              <a:t>SNP chips use common tagging SNPs</a:t>
            </a:r>
            <a:endParaRPr lang="en-US" dirty="0"/>
          </a:p>
        </p:txBody>
      </p:sp>
      <p:pic>
        <p:nvPicPr>
          <p:cNvPr id="5" name="Content Placeholder 4" descr="tag snps.png"/>
          <p:cNvPicPr>
            <a:picLocks noGrp="1" noChangeAspect="1"/>
          </p:cNvPicPr>
          <p:nvPr>
            <p:ph sz="half" idx="2"/>
          </p:nvPr>
        </p:nvPicPr>
        <p:blipFill>
          <a:blip r:embed="rId2">
            <a:extLst>
              <a:ext uri="{28A0092B-C50C-407E-A947-70E740481C1C}">
                <a14:useLocalDpi xmlns:a14="http://schemas.microsoft.com/office/drawing/2010/main" val="0"/>
              </a:ext>
            </a:extLst>
          </a:blip>
          <a:srcRect t="-26612" b="-26612"/>
          <a:stretch>
            <a:fillRect/>
          </a:stretch>
        </p:blipFill>
        <p:spPr/>
      </p:pic>
      <p:sp>
        <p:nvSpPr>
          <p:cNvPr id="7" name="Text Placeholder 6"/>
          <p:cNvSpPr>
            <a:spLocks noGrp="1"/>
          </p:cNvSpPr>
          <p:nvPr>
            <p:ph type="body" sz="quarter" idx="3"/>
          </p:nvPr>
        </p:nvSpPr>
        <p:spPr/>
        <p:txBody>
          <a:bodyPr>
            <a:normAutofit fontScale="55000" lnSpcReduction="20000"/>
          </a:bodyPr>
          <a:lstStyle/>
          <a:p>
            <a:r>
              <a:rPr lang="en-US" dirty="0" smtClean="0"/>
              <a:t>Question: How much of total heritability have we managed to capture using this technology?</a:t>
            </a:r>
            <a:endParaRPr lang="en-US" dirty="0"/>
          </a:p>
        </p:txBody>
      </p:sp>
      <p:sp>
        <p:nvSpPr>
          <p:cNvPr id="8" name="Content Placeholder 7"/>
          <p:cNvSpPr>
            <a:spLocks noGrp="1"/>
          </p:cNvSpPr>
          <p:nvPr>
            <p:ph sz="quarter" idx="4"/>
          </p:nvPr>
        </p:nvSpPr>
        <p:spPr/>
        <p:txBody>
          <a:bodyPr>
            <a:normAutofit fontScale="92500" lnSpcReduction="10000"/>
          </a:bodyPr>
          <a:lstStyle/>
          <a:p>
            <a:r>
              <a:rPr lang="en-US" dirty="0" smtClean="0"/>
              <a:t>Around 12 million common variants</a:t>
            </a:r>
          </a:p>
          <a:p>
            <a:pPr lvl="1"/>
            <a:r>
              <a:rPr lang="en-US" dirty="0" smtClean="0"/>
              <a:t>SNP chips usually have fewer than 1 million</a:t>
            </a:r>
          </a:p>
          <a:p>
            <a:pPr lvl="1"/>
            <a:r>
              <a:rPr lang="en-US" dirty="0" smtClean="0"/>
              <a:t>Estimated to capture at least 80% of genetic variation</a:t>
            </a:r>
          </a:p>
          <a:p>
            <a:pPr lvl="1"/>
            <a:endParaRPr lang="en-US" dirty="0" smtClean="0"/>
          </a:p>
          <a:p>
            <a:r>
              <a:rPr lang="en-US" dirty="0" smtClean="0"/>
              <a:t>Countless millions of rare variants</a:t>
            </a:r>
          </a:p>
          <a:p>
            <a:pPr lvl="1"/>
            <a:r>
              <a:rPr lang="en-US" dirty="0" smtClean="0"/>
              <a:t>SNP chips capture very tiny proportion of rare variation in unrelated individuals</a:t>
            </a:r>
          </a:p>
        </p:txBody>
      </p:sp>
    </p:spTree>
    <p:extLst>
      <p:ext uri="{BB962C8B-B14F-4D97-AF65-F5344CB8AC3E}">
        <p14:creationId xmlns:p14="http://schemas.microsoft.com/office/powerpoint/2010/main" val="74385455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Length of IBD segments reduce when people are less related</a:t>
            </a:r>
            <a:endParaRPr lang="en-US" dirty="0"/>
          </a:p>
        </p:txBody>
      </p:sp>
      <p:pic>
        <p:nvPicPr>
          <p:cNvPr id="4" name="Content Placeholder 3" descr="ibd segments.pdf"/>
          <p:cNvPicPr>
            <a:picLocks noGrp="1" noChangeAspect="1"/>
          </p:cNvPicPr>
          <p:nvPr>
            <p:ph idx="1"/>
          </p:nvPr>
        </p:nvPicPr>
        <p:blipFill>
          <a:blip r:embed="rId3">
            <a:extLst>
              <a:ext uri="{28A0092B-C50C-407E-A947-70E740481C1C}">
                <a14:useLocalDpi xmlns:a14="http://schemas.microsoft.com/office/drawing/2010/main" val="0"/>
              </a:ext>
            </a:extLst>
          </a:blip>
          <a:srcRect t="4966" b="4966"/>
          <a:stretch>
            <a:fillRect/>
          </a:stretch>
        </p:blipFill>
        <p:spPr/>
      </p:pic>
      <p:sp>
        <p:nvSpPr>
          <p:cNvPr id="5" name="TextBox 4"/>
          <p:cNvSpPr txBox="1"/>
          <p:nvPr/>
        </p:nvSpPr>
        <p:spPr>
          <a:xfrm>
            <a:off x="7470495" y="5756059"/>
            <a:ext cx="1716260" cy="276999"/>
          </a:xfrm>
          <a:prstGeom prst="rect">
            <a:avLst/>
          </a:prstGeom>
          <a:noFill/>
        </p:spPr>
        <p:txBody>
          <a:bodyPr wrap="none" rtlCol="0">
            <a:spAutoFit/>
          </a:bodyPr>
          <a:lstStyle/>
          <a:p>
            <a:r>
              <a:rPr lang="en-US" sz="1200" dirty="0" smtClean="0"/>
              <a:t>Speed &amp; Balding 2015</a:t>
            </a:r>
            <a:endParaRPr lang="en-US" sz="1200" dirty="0"/>
          </a:p>
        </p:txBody>
      </p:sp>
    </p:spTree>
    <p:extLst>
      <p:ext uri="{BB962C8B-B14F-4D97-AF65-F5344CB8AC3E}">
        <p14:creationId xmlns:p14="http://schemas.microsoft.com/office/powerpoint/2010/main" val="113390339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individuals are related…</a:t>
            </a:r>
            <a:endParaRPr lang="en-US" dirty="0"/>
          </a:p>
        </p:txBody>
      </p:sp>
      <p:sp>
        <p:nvSpPr>
          <p:cNvPr id="4" name="TextBox 3"/>
          <p:cNvSpPr txBox="1"/>
          <p:nvPr/>
        </p:nvSpPr>
        <p:spPr>
          <a:xfrm>
            <a:off x="563247" y="2505607"/>
            <a:ext cx="2092207" cy="2414507"/>
          </a:xfrm>
          <a:prstGeom prst="rect">
            <a:avLst/>
          </a:prstGeom>
          <a:noFill/>
        </p:spPr>
        <p:txBody>
          <a:bodyPr wrap="square" rtlCol="0">
            <a:noAutofit/>
          </a:bodyPr>
          <a:lstStyle/>
          <a:p>
            <a:r>
              <a:rPr lang="en-GB" dirty="0" smtClean="0"/>
              <a:t>Individuals 1 and 2</a:t>
            </a:r>
          </a:p>
          <a:p>
            <a:endParaRPr lang="en-GB" sz="600" dirty="0" smtClean="0"/>
          </a:p>
          <a:p>
            <a:r>
              <a:rPr lang="en-GB" dirty="0" smtClean="0"/>
              <a:t>Individuals 1 and 3</a:t>
            </a:r>
          </a:p>
          <a:p>
            <a:endParaRPr lang="en-GB" sz="600" dirty="0" smtClean="0"/>
          </a:p>
          <a:p>
            <a:r>
              <a:rPr lang="en-GB" dirty="0" smtClean="0"/>
              <a:t>Individuals 1 and 4</a:t>
            </a:r>
          </a:p>
          <a:p>
            <a:endParaRPr lang="en-GB" sz="600" dirty="0" smtClean="0"/>
          </a:p>
          <a:p>
            <a:r>
              <a:rPr lang="en-GB" dirty="0" smtClean="0"/>
              <a:t>Individuals 2 and 3</a:t>
            </a:r>
          </a:p>
          <a:p>
            <a:endParaRPr lang="en-GB" sz="600" dirty="0" smtClean="0"/>
          </a:p>
          <a:p>
            <a:r>
              <a:rPr lang="en-GB" dirty="0" smtClean="0"/>
              <a:t>Individuals 2 and 4</a:t>
            </a:r>
          </a:p>
          <a:p>
            <a:endParaRPr lang="en-GB" sz="600" dirty="0" smtClean="0"/>
          </a:p>
          <a:p>
            <a:r>
              <a:rPr lang="en-GB" dirty="0" smtClean="0"/>
              <a:t>Individuals 3 and 4</a:t>
            </a:r>
          </a:p>
          <a:p>
            <a:endParaRPr lang="en-GB" dirty="0" smtClean="0"/>
          </a:p>
        </p:txBody>
      </p:sp>
      <p:cxnSp>
        <p:nvCxnSpPr>
          <p:cNvPr id="5" name="Straight Connector 4"/>
          <p:cNvCxnSpPr/>
          <p:nvPr/>
        </p:nvCxnSpPr>
        <p:spPr>
          <a:xfrm>
            <a:off x="2915816" y="2705397"/>
            <a:ext cx="4643438" cy="15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915816" y="3064172"/>
            <a:ext cx="4643438" cy="15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915816" y="3421360"/>
            <a:ext cx="4643438" cy="15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915816" y="3776960"/>
            <a:ext cx="4643438" cy="15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273004" y="2705397"/>
            <a:ext cx="1071562"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987504" y="3422947"/>
            <a:ext cx="1714500"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487316" y="3776960"/>
            <a:ext cx="3357563" cy="158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630441" y="2706985"/>
            <a:ext cx="1785938" cy="158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630566" y="3065760"/>
            <a:ext cx="642938" cy="158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15816" y="4134147"/>
            <a:ext cx="4643438" cy="15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487316" y="4134147"/>
            <a:ext cx="928688"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916191" y="4134147"/>
            <a:ext cx="928688"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3702198" y="2543001"/>
            <a:ext cx="5706" cy="22322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569646" y="2561827"/>
            <a:ext cx="18578" cy="221342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TextBox 83"/>
          <p:cNvSpPr txBox="1">
            <a:spLocks noChangeArrowheads="1"/>
          </p:cNvSpPr>
          <p:nvPr/>
        </p:nvSpPr>
        <p:spPr bwMode="auto">
          <a:xfrm>
            <a:off x="2987824" y="4775249"/>
            <a:ext cx="1428750" cy="338138"/>
          </a:xfrm>
          <a:prstGeom prst="rect">
            <a:avLst/>
          </a:prstGeom>
          <a:noFill/>
          <a:ln w="9525">
            <a:noFill/>
            <a:miter lim="800000"/>
            <a:headEnd/>
            <a:tailEnd/>
          </a:ln>
        </p:spPr>
        <p:txBody>
          <a:bodyPr>
            <a:spAutoFit/>
          </a:bodyPr>
          <a:lstStyle/>
          <a:p>
            <a:r>
              <a:rPr lang="en-GB" sz="1600" dirty="0">
                <a:solidFill>
                  <a:srgbClr val="00B050"/>
                </a:solidFill>
                <a:cs typeface="Arial" pitchFamily="34" charset="0"/>
              </a:rPr>
              <a:t>Typed SNP 1</a:t>
            </a:r>
            <a:endParaRPr lang="en-GB" sz="1600" dirty="0">
              <a:solidFill>
                <a:srgbClr val="00B050"/>
              </a:solidFill>
              <a:latin typeface="Calibri" pitchFamily="34" charset="0"/>
            </a:endParaRPr>
          </a:p>
        </p:txBody>
      </p:sp>
      <p:sp>
        <p:nvSpPr>
          <p:cNvPr id="20" name="TextBox 84"/>
          <p:cNvSpPr txBox="1">
            <a:spLocks noChangeArrowheads="1"/>
          </p:cNvSpPr>
          <p:nvPr/>
        </p:nvSpPr>
        <p:spPr bwMode="auto">
          <a:xfrm>
            <a:off x="5926138" y="4775249"/>
            <a:ext cx="1571625" cy="336550"/>
          </a:xfrm>
          <a:prstGeom prst="rect">
            <a:avLst/>
          </a:prstGeom>
          <a:noFill/>
          <a:ln w="9525">
            <a:noFill/>
            <a:miter lim="800000"/>
            <a:headEnd/>
            <a:tailEnd/>
          </a:ln>
        </p:spPr>
        <p:txBody>
          <a:bodyPr>
            <a:spAutoFit/>
          </a:bodyPr>
          <a:lstStyle/>
          <a:p>
            <a:r>
              <a:rPr lang="en-GB" sz="1600" dirty="0">
                <a:solidFill>
                  <a:srgbClr val="00B050"/>
                </a:solidFill>
                <a:cs typeface="Arial" pitchFamily="34" charset="0"/>
              </a:rPr>
              <a:t>Typed SNP 2</a:t>
            </a:r>
            <a:endParaRPr lang="en-GB" sz="1600" dirty="0">
              <a:solidFill>
                <a:srgbClr val="00B050"/>
              </a:solidFill>
              <a:latin typeface="Calibri" pitchFamily="34" charset="0"/>
            </a:endParaRPr>
          </a:p>
        </p:txBody>
      </p:sp>
      <p:sp>
        <p:nvSpPr>
          <p:cNvPr id="21" name="TextBox 87"/>
          <p:cNvSpPr txBox="1">
            <a:spLocks noChangeArrowheads="1"/>
          </p:cNvSpPr>
          <p:nvPr/>
        </p:nvSpPr>
        <p:spPr bwMode="auto">
          <a:xfrm>
            <a:off x="2915816" y="2132856"/>
            <a:ext cx="1800201" cy="338554"/>
          </a:xfrm>
          <a:prstGeom prst="rect">
            <a:avLst/>
          </a:prstGeom>
          <a:noFill/>
          <a:ln w="9525">
            <a:noFill/>
            <a:miter lim="800000"/>
            <a:headEnd/>
            <a:tailEnd/>
          </a:ln>
        </p:spPr>
        <p:txBody>
          <a:bodyPr wrap="square">
            <a:spAutoFit/>
          </a:bodyPr>
          <a:lstStyle/>
          <a:p>
            <a:r>
              <a:rPr lang="en-GB" sz="1600" dirty="0">
                <a:solidFill>
                  <a:schemeClr val="accent1"/>
                </a:solidFill>
                <a:cs typeface="Arial" pitchFamily="34" charset="0"/>
              </a:rPr>
              <a:t>Causal </a:t>
            </a:r>
            <a:r>
              <a:rPr lang="en-GB" sz="1600" dirty="0" smtClean="0">
                <a:solidFill>
                  <a:schemeClr val="accent1"/>
                </a:solidFill>
                <a:cs typeface="Arial" pitchFamily="34" charset="0"/>
              </a:rPr>
              <a:t>SNP A</a:t>
            </a:r>
            <a:endParaRPr lang="en-GB" sz="1600" dirty="0">
              <a:solidFill>
                <a:schemeClr val="accent1"/>
              </a:solidFill>
              <a:latin typeface="Calibri" pitchFamily="34" charset="0"/>
            </a:endParaRPr>
          </a:p>
        </p:txBody>
      </p:sp>
      <p:cxnSp>
        <p:nvCxnSpPr>
          <p:cNvPr id="22" name="Straight Connector 21"/>
          <p:cNvCxnSpPr/>
          <p:nvPr/>
        </p:nvCxnSpPr>
        <p:spPr>
          <a:xfrm>
            <a:off x="3201566" y="3064172"/>
            <a:ext cx="1714500"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91"/>
          <p:cNvSpPr txBox="1">
            <a:spLocks noChangeArrowheads="1"/>
          </p:cNvSpPr>
          <p:nvPr/>
        </p:nvSpPr>
        <p:spPr bwMode="auto">
          <a:xfrm>
            <a:off x="5038974" y="2132856"/>
            <a:ext cx="2049935" cy="338137"/>
          </a:xfrm>
          <a:prstGeom prst="rect">
            <a:avLst/>
          </a:prstGeom>
          <a:noFill/>
          <a:ln w="9525">
            <a:noFill/>
            <a:miter lim="800000"/>
            <a:headEnd/>
            <a:tailEnd/>
          </a:ln>
        </p:spPr>
        <p:txBody>
          <a:bodyPr wrap="square">
            <a:spAutoFit/>
          </a:bodyPr>
          <a:lstStyle/>
          <a:p>
            <a:r>
              <a:rPr lang="en-GB" sz="1600" dirty="0">
                <a:solidFill>
                  <a:schemeClr val="accent1"/>
                </a:solidFill>
                <a:cs typeface="Arial" pitchFamily="34" charset="0"/>
              </a:rPr>
              <a:t>Causal </a:t>
            </a:r>
            <a:r>
              <a:rPr lang="en-GB" sz="1600" dirty="0" smtClean="0">
                <a:solidFill>
                  <a:schemeClr val="accent1"/>
                </a:solidFill>
                <a:cs typeface="Arial" pitchFamily="34" charset="0"/>
              </a:rPr>
              <a:t>SNP B</a:t>
            </a:r>
            <a:endParaRPr lang="en-GB" sz="1600" dirty="0">
              <a:solidFill>
                <a:schemeClr val="accent1"/>
              </a:solidFill>
              <a:latin typeface="Calibri" pitchFamily="34" charset="0"/>
            </a:endParaRPr>
          </a:p>
        </p:txBody>
      </p:sp>
      <p:cxnSp>
        <p:nvCxnSpPr>
          <p:cNvPr id="24" name="Straight Connector 23"/>
          <p:cNvCxnSpPr>
            <a:stCxn id="23" idx="2"/>
          </p:cNvCxnSpPr>
          <p:nvPr/>
        </p:nvCxnSpPr>
        <p:spPr>
          <a:xfrm>
            <a:off x="6063942" y="2470993"/>
            <a:ext cx="20226" cy="21602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915816" y="4485629"/>
            <a:ext cx="4643438" cy="15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50234" y="4485629"/>
            <a:ext cx="220588"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551142" y="4487217"/>
            <a:ext cx="25665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79912" y="2470993"/>
            <a:ext cx="0" cy="21602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818386" y="4487217"/>
            <a:ext cx="220588"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092988" y="402595"/>
            <a:ext cx="2051012" cy="261610"/>
          </a:xfrm>
          <a:prstGeom prst="rect">
            <a:avLst/>
          </a:prstGeom>
          <a:noFill/>
        </p:spPr>
        <p:txBody>
          <a:bodyPr wrap="none" rtlCol="0">
            <a:spAutoFit/>
          </a:bodyPr>
          <a:lstStyle/>
          <a:p>
            <a:r>
              <a:rPr lang="en-US" sz="1100" dirty="0" smtClean="0"/>
              <a:t>Slide courtesy of Doug Speed</a:t>
            </a:r>
            <a:endParaRPr lang="en-US" sz="1100" dirty="0"/>
          </a:p>
        </p:txBody>
      </p:sp>
    </p:spTree>
    <p:extLst>
      <p:ext uri="{BB962C8B-B14F-4D97-AF65-F5344CB8AC3E}">
        <p14:creationId xmlns:p14="http://schemas.microsoft.com/office/powerpoint/2010/main" val="390449369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individuals are unrelated…</a:t>
            </a:r>
            <a:endParaRPr lang="en-US" dirty="0"/>
          </a:p>
        </p:txBody>
      </p:sp>
      <p:cxnSp>
        <p:nvCxnSpPr>
          <p:cNvPr id="4" name="Straight Connector 3"/>
          <p:cNvCxnSpPr>
            <a:endCxn id="6" idx="0"/>
          </p:cNvCxnSpPr>
          <p:nvPr/>
        </p:nvCxnSpPr>
        <p:spPr>
          <a:xfrm flipH="1">
            <a:off x="3702199" y="2543001"/>
            <a:ext cx="5706" cy="223224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588224" y="2561827"/>
            <a:ext cx="18578" cy="221342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TextBox 83"/>
          <p:cNvSpPr txBox="1">
            <a:spLocks noChangeArrowheads="1"/>
          </p:cNvSpPr>
          <p:nvPr/>
        </p:nvSpPr>
        <p:spPr bwMode="auto">
          <a:xfrm>
            <a:off x="2987824" y="4775249"/>
            <a:ext cx="1428750" cy="338138"/>
          </a:xfrm>
          <a:prstGeom prst="rect">
            <a:avLst/>
          </a:prstGeom>
          <a:noFill/>
          <a:ln w="9525">
            <a:noFill/>
            <a:miter lim="800000"/>
            <a:headEnd/>
            <a:tailEnd/>
          </a:ln>
        </p:spPr>
        <p:txBody>
          <a:bodyPr>
            <a:spAutoFit/>
          </a:bodyPr>
          <a:lstStyle/>
          <a:p>
            <a:r>
              <a:rPr lang="en-GB" sz="1600" dirty="0">
                <a:solidFill>
                  <a:srgbClr val="00B050"/>
                </a:solidFill>
                <a:cs typeface="Arial" pitchFamily="34" charset="0"/>
              </a:rPr>
              <a:t>Typed SNP 1</a:t>
            </a:r>
            <a:endParaRPr lang="en-GB" sz="1600" dirty="0">
              <a:solidFill>
                <a:srgbClr val="00B050"/>
              </a:solidFill>
              <a:latin typeface="Calibri" pitchFamily="34" charset="0"/>
            </a:endParaRPr>
          </a:p>
        </p:txBody>
      </p:sp>
      <p:sp>
        <p:nvSpPr>
          <p:cNvPr id="7" name="TextBox 84"/>
          <p:cNvSpPr txBox="1">
            <a:spLocks noChangeArrowheads="1"/>
          </p:cNvSpPr>
          <p:nvPr/>
        </p:nvSpPr>
        <p:spPr bwMode="auto">
          <a:xfrm>
            <a:off x="5926138" y="4775249"/>
            <a:ext cx="1571625" cy="336550"/>
          </a:xfrm>
          <a:prstGeom prst="rect">
            <a:avLst/>
          </a:prstGeom>
          <a:noFill/>
          <a:ln w="9525">
            <a:noFill/>
            <a:miter lim="800000"/>
            <a:headEnd/>
            <a:tailEnd/>
          </a:ln>
        </p:spPr>
        <p:txBody>
          <a:bodyPr>
            <a:spAutoFit/>
          </a:bodyPr>
          <a:lstStyle/>
          <a:p>
            <a:r>
              <a:rPr lang="en-GB" sz="1600" dirty="0">
                <a:solidFill>
                  <a:srgbClr val="00B050"/>
                </a:solidFill>
                <a:cs typeface="Arial" pitchFamily="34" charset="0"/>
              </a:rPr>
              <a:t>Typed SNP 2</a:t>
            </a:r>
            <a:endParaRPr lang="en-GB" sz="1600" dirty="0">
              <a:solidFill>
                <a:srgbClr val="00B050"/>
              </a:solidFill>
              <a:latin typeface="Calibri" pitchFamily="34" charset="0"/>
            </a:endParaRPr>
          </a:p>
        </p:txBody>
      </p:sp>
      <p:sp>
        <p:nvSpPr>
          <p:cNvPr id="8" name="TextBox 87"/>
          <p:cNvSpPr txBox="1">
            <a:spLocks noChangeArrowheads="1"/>
          </p:cNvSpPr>
          <p:nvPr/>
        </p:nvSpPr>
        <p:spPr bwMode="auto">
          <a:xfrm>
            <a:off x="2857934" y="2132856"/>
            <a:ext cx="1500187" cy="338137"/>
          </a:xfrm>
          <a:prstGeom prst="rect">
            <a:avLst/>
          </a:prstGeom>
          <a:noFill/>
          <a:ln w="9525">
            <a:noFill/>
            <a:miter lim="800000"/>
            <a:headEnd/>
            <a:tailEnd/>
          </a:ln>
        </p:spPr>
        <p:txBody>
          <a:bodyPr>
            <a:spAutoFit/>
          </a:bodyPr>
          <a:lstStyle/>
          <a:p>
            <a:r>
              <a:rPr lang="en-GB" sz="1600" dirty="0">
                <a:solidFill>
                  <a:schemeClr val="accent1"/>
                </a:solidFill>
                <a:cs typeface="Arial" pitchFamily="34" charset="0"/>
              </a:rPr>
              <a:t>Causal SNP A</a:t>
            </a:r>
            <a:endParaRPr lang="en-GB" sz="1600" dirty="0">
              <a:solidFill>
                <a:schemeClr val="accent1"/>
              </a:solidFill>
              <a:latin typeface="Calibri" pitchFamily="34" charset="0"/>
            </a:endParaRPr>
          </a:p>
        </p:txBody>
      </p:sp>
      <p:sp>
        <p:nvSpPr>
          <p:cNvPr id="9" name="TextBox 91"/>
          <p:cNvSpPr txBox="1">
            <a:spLocks noChangeArrowheads="1"/>
          </p:cNvSpPr>
          <p:nvPr/>
        </p:nvSpPr>
        <p:spPr bwMode="auto">
          <a:xfrm>
            <a:off x="5283200" y="2132856"/>
            <a:ext cx="1571625" cy="338137"/>
          </a:xfrm>
          <a:prstGeom prst="rect">
            <a:avLst/>
          </a:prstGeom>
          <a:noFill/>
          <a:ln w="9525">
            <a:noFill/>
            <a:miter lim="800000"/>
            <a:headEnd/>
            <a:tailEnd/>
          </a:ln>
        </p:spPr>
        <p:txBody>
          <a:bodyPr>
            <a:spAutoFit/>
          </a:bodyPr>
          <a:lstStyle/>
          <a:p>
            <a:r>
              <a:rPr lang="en-GB" sz="1600" dirty="0">
                <a:solidFill>
                  <a:schemeClr val="accent1"/>
                </a:solidFill>
                <a:cs typeface="Arial" pitchFamily="34" charset="0"/>
              </a:rPr>
              <a:t>Causal SNP B</a:t>
            </a:r>
            <a:endParaRPr lang="en-GB" sz="1600" dirty="0">
              <a:solidFill>
                <a:schemeClr val="accent1"/>
              </a:solidFill>
              <a:latin typeface="Calibri" pitchFamily="34" charset="0"/>
            </a:endParaRPr>
          </a:p>
        </p:txBody>
      </p:sp>
      <p:cxnSp>
        <p:nvCxnSpPr>
          <p:cNvPr id="10" name="Straight Connector 9"/>
          <p:cNvCxnSpPr>
            <a:stCxn id="9" idx="2"/>
          </p:cNvCxnSpPr>
          <p:nvPr/>
        </p:nvCxnSpPr>
        <p:spPr>
          <a:xfrm>
            <a:off x="6069013" y="2470993"/>
            <a:ext cx="15155" cy="21602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843808" y="4485629"/>
            <a:ext cx="4643438" cy="15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15308" y="4485629"/>
            <a:ext cx="220588"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16216" y="4487217"/>
            <a:ext cx="256655"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779912" y="2470993"/>
            <a:ext cx="0" cy="21602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783460" y="4487217"/>
            <a:ext cx="220588"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843808" y="2687017"/>
            <a:ext cx="4643438" cy="15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43808" y="3045792"/>
            <a:ext cx="4643438" cy="15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843808" y="3402980"/>
            <a:ext cx="4643438" cy="15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843808" y="3758580"/>
            <a:ext cx="4643438" cy="15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996" y="2687017"/>
            <a:ext cx="285750"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4915496" y="3402980"/>
            <a:ext cx="357187" cy="158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415308" y="3758580"/>
            <a:ext cx="285750" cy="158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272808" y="2688605"/>
            <a:ext cx="142875" cy="158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844308" y="3045792"/>
            <a:ext cx="357188" cy="317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843808" y="4115767"/>
            <a:ext cx="4643438" cy="15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629621" y="4117355"/>
            <a:ext cx="214312" cy="158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629996" y="4117355"/>
            <a:ext cx="142875" cy="158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986808" y="3045792"/>
            <a:ext cx="214313"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629621" y="3045792"/>
            <a:ext cx="214312"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201121" y="3760167"/>
            <a:ext cx="214312"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129683" y="3402980"/>
            <a:ext cx="214313" cy="158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629621" y="3402980"/>
            <a:ext cx="214312" cy="158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844058" y="4117355"/>
            <a:ext cx="214313" cy="158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129933" y="4117355"/>
            <a:ext cx="142875" cy="158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987058" y="3760167"/>
            <a:ext cx="214313"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915746" y="3760167"/>
            <a:ext cx="214312"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701433" y="3402980"/>
            <a:ext cx="214313" cy="158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129808" y="2688605"/>
            <a:ext cx="357188" cy="317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344121" y="3045792"/>
            <a:ext cx="357187" cy="317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63247" y="2505607"/>
            <a:ext cx="2092207" cy="2414507"/>
          </a:xfrm>
          <a:prstGeom prst="rect">
            <a:avLst/>
          </a:prstGeom>
          <a:noFill/>
        </p:spPr>
        <p:txBody>
          <a:bodyPr wrap="square" rtlCol="0">
            <a:noAutofit/>
          </a:bodyPr>
          <a:lstStyle/>
          <a:p>
            <a:r>
              <a:rPr lang="en-GB" dirty="0" smtClean="0"/>
              <a:t>Individuals 1 and 2</a:t>
            </a:r>
          </a:p>
          <a:p>
            <a:endParaRPr lang="en-GB" sz="600" dirty="0" smtClean="0"/>
          </a:p>
          <a:p>
            <a:r>
              <a:rPr lang="en-GB" dirty="0" smtClean="0"/>
              <a:t>Individuals 1 and 3</a:t>
            </a:r>
          </a:p>
          <a:p>
            <a:endParaRPr lang="en-GB" sz="600" dirty="0" smtClean="0"/>
          </a:p>
          <a:p>
            <a:r>
              <a:rPr lang="en-GB" dirty="0" smtClean="0"/>
              <a:t>Individuals 1 and 4</a:t>
            </a:r>
          </a:p>
          <a:p>
            <a:endParaRPr lang="en-GB" sz="600" dirty="0" smtClean="0"/>
          </a:p>
          <a:p>
            <a:r>
              <a:rPr lang="en-GB" dirty="0" smtClean="0"/>
              <a:t>Individuals 2 and 3</a:t>
            </a:r>
          </a:p>
          <a:p>
            <a:endParaRPr lang="en-GB" sz="600" dirty="0" smtClean="0"/>
          </a:p>
          <a:p>
            <a:r>
              <a:rPr lang="en-GB" dirty="0" smtClean="0"/>
              <a:t>Individuals 2 and 4</a:t>
            </a:r>
          </a:p>
          <a:p>
            <a:endParaRPr lang="en-GB" sz="600" dirty="0" smtClean="0"/>
          </a:p>
          <a:p>
            <a:r>
              <a:rPr lang="en-GB" dirty="0" smtClean="0"/>
              <a:t>Individuals 3 and 4</a:t>
            </a:r>
          </a:p>
          <a:p>
            <a:endParaRPr lang="en-GB" dirty="0" smtClean="0"/>
          </a:p>
        </p:txBody>
      </p:sp>
      <p:sp>
        <p:nvSpPr>
          <p:cNvPr id="41" name="TextBox 40"/>
          <p:cNvSpPr txBox="1"/>
          <p:nvPr/>
        </p:nvSpPr>
        <p:spPr>
          <a:xfrm>
            <a:off x="180120" y="5403273"/>
            <a:ext cx="8835021" cy="369332"/>
          </a:xfrm>
          <a:prstGeom prst="rect">
            <a:avLst/>
          </a:prstGeom>
          <a:solidFill>
            <a:srgbClr val="FF6600"/>
          </a:solidFill>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dirty="0" smtClean="0"/>
              <a:t>SNP heritability = proportion of phenotypic variance explained by all measured SNPs</a:t>
            </a:r>
            <a:endParaRPr lang="en-US" dirty="0"/>
          </a:p>
        </p:txBody>
      </p:sp>
      <p:sp>
        <p:nvSpPr>
          <p:cNvPr id="42" name="TextBox 41"/>
          <p:cNvSpPr txBox="1"/>
          <p:nvPr/>
        </p:nvSpPr>
        <p:spPr>
          <a:xfrm>
            <a:off x="7092988" y="402595"/>
            <a:ext cx="2051012" cy="261610"/>
          </a:xfrm>
          <a:prstGeom prst="rect">
            <a:avLst/>
          </a:prstGeom>
          <a:noFill/>
        </p:spPr>
        <p:txBody>
          <a:bodyPr wrap="none" rtlCol="0">
            <a:spAutoFit/>
          </a:bodyPr>
          <a:lstStyle/>
          <a:p>
            <a:r>
              <a:rPr lang="en-US" sz="1100" dirty="0" smtClean="0"/>
              <a:t>Slide courtesy of Doug Speed</a:t>
            </a:r>
            <a:endParaRPr lang="en-US" sz="1100" dirty="0"/>
          </a:p>
        </p:txBody>
      </p:sp>
    </p:spTree>
    <p:extLst>
      <p:ext uri="{BB962C8B-B14F-4D97-AF65-F5344CB8AC3E}">
        <p14:creationId xmlns:p14="http://schemas.microsoft.com/office/powerpoint/2010/main" val="26832164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SNP heritability</a:t>
            </a:r>
            <a:endParaRPr lang="en-US" dirty="0"/>
          </a:p>
        </p:txBody>
      </p:sp>
      <p:sp>
        <p:nvSpPr>
          <p:cNvPr id="4" name="Rectangle 3"/>
          <p:cNvSpPr/>
          <p:nvPr/>
        </p:nvSpPr>
        <p:spPr>
          <a:xfrm>
            <a:off x="457200" y="1536539"/>
            <a:ext cx="8058727" cy="2492990"/>
          </a:xfrm>
          <a:prstGeom prst="rect">
            <a:avLst/>
          </a:prstGeom>
        </p:spPr>
        <p:txBody>
          <a:bodyPr wrap="square">
            <a:spAutoFit/>
          </a:bodyPr>
          <a:lstStyle/>
          <a:p>
            <a:r>
              <a:rPr lang="en-GB" sz="1200" dirty="0">
                <a:cs typeface="Arial" pitchFamily="34" charset="0"/>
              </a:rPr>
              <a:t>Y       =  	</a:t>
            </a:r>
            <a:r>
              <a:rPr lang="el-GR" sz="1200" dirty="0">
                <a:cs typeface="Arial" pitchFamily="34" charset="0"/>
              </a:rPr>
              <a:t>α </a:t>
            </a:r>
            <a:endParaRPr lang="en-GB" sz="1200" dirty="0">
              <a:cs typeface="Arial" pitchFamily="34" charset="0"/>
            </a:endParaRPr>
          </a:p>
          <a:p>
            <a:endParaRPr lang="en-GB" sz="1200" dirty="0">
              <a:cs typeface="Arial" pitchFamily="34" charset="0"/>
            </a:endParaRPr>
          </a:p>
          <a:p>
            <a:r>
              <a:rPr lang="en-GB" sz="1200" dirty="0">
                <a:cs typeface="Arial" pitchFamily="34" charset="0"/>
              </a:rPr>
              <a:t>         + </a:t>
            </a:r>
            <a:r>
              <a:rPr lang="en-GB" sz="1200" dirty="0">
                <a:solidFill>
                  <a:schemeClr val="tx2"/>
                </a:solidFill>
                <a:cs typeface="Arial" pitchFamily="34" charset="0"/>
              </a:rPr>
              <a:t>	</a:t>
            </a:r>
            <a:r>
              <a:rPr lang="el-GR" sz="1200" dirty="0">
                <a:solidFill>
                  <a:schemeClr val="tx2"/>
                </a:solidFill>
                <a:cs typeface="Arial" pitchFamily="34" charset="0"/>
              </a:rPr>
              <a:t>β</a:t>
            </a:r>
            <a:r>
              <a:rPr lang="en-GB" sz="1200" baseline="-25000" dirty="0">
                <a:solidFill>
                  <a:schemeClr val="tx2"/>
                </a:solidFill>
                <a:cs typeface="Arial" pitchFamily="34" charset="0"/>
              </a:rPr>
              <a:t>1</a:t>
            </a:r>
            <a:r>
              <a:rPr lang="en-GB" sz="1200" dirty="0">
                <a:solidFill>
                  <a:schemeClr val="tx2"/>
                </a:solidFill>
                <a:cs typeface="Arial" pitchFamily="34" charset="0"/>
              </a:rPr>
              <a:t> X</a:t>
            </a:r>
            <a:r>
              <a:rPr lang="en-GB" sz="1200" baseline="-25000" dirty="0">
                <a:solidFill>
                  <a:schemeClr val="tx2"/>
                </a:solidFill>
                <a:cs typeface="Arial" pitchFamily="34" charset="0"/>
              </a:rPr>
              <a:t>1</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2</a:t>
            </a:r>
            <a:r>
              <a:rPr lang="en-GB" sz="1200" dirty="0">
                <a:solidFill>
                  <a:schemeClr val="tx2"/>
                </a:solidFill>
                <a:cs typeface="Arial" pitchFamily="34" charset="0"/>
              </a:rPr>
              <a:t> X</a:t>
            </a:r>
            <a:r>
              <a:rPr lang="en-GB" sz="1200" baseline="-25000" dirty="0">
                <a:solidFill>
                  <a:schemeClr val="tx2"/>
                </a:solidFill>
                <a:cs typeface="Arial" pitchFamily="34" charset="0"/>
              </a:rPr>
              <a:t>2 </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3</a:t>
            </a:r>
            <a:r>
              <a:rPr lang="en-GB" sz="1200" dirty="0">
                <a:solidFill>
                  <a:schemeClr val="tx2"/>
                </a:solidFill>
                <a:cs typeface="Arial" pitchFamily="34" charset="0"/>
              </a:rPr>
              <a:t> X</a:t>
            </a:r>
            <a:r>
              <a:rPr lang="en-GB" sz="1200" baseline="-25000" dirty="0">
                <a:solidFill>
                  <a:schemeClr val="tx2"/>
                </a:solidFill>
                <a:cs typeface="Arial" pitchFamily="34" charset="0"/>
              </a:rPr>
              <a:t>3</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4</a:t>
            </a:r>
            <a:r>
              <a:rPr lang="en-GB" sz="1200" dirty="0">
                <a:solidFill>
                  <a:schemeClr val="tx2"/>
                </a:solidFill>
                <a:cs typeface="Arial" pitchFamily="34" charset="0"/>
              </a:rPr>
              <a:t> X</a:t>
            </a:r>
            <a:r>
              <a:rPr lang="en-GB" sz="1200" baseline="-25000" dirty="0">
                <a:solidFill>
                  <a:schemeClr val="tx2"/>
                </a:solidFill>
                <a:cs typeface="Arial" pitchFamily="34" charset="0"/>
              </a:rPr>
              <a:t>4</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5</a:t>
            </a:r>
            <a:r>
              <a:rPr lang="en-GB" sz="1200" dirty="0">
                <a:solidFill>
                  <a:schemeClr val="tx2"/>
                </a:solidFill>
                <a:cs typeface="Arial" pitchFamily="34" charset="0"/>
              </a:rPr>
              <a:t> X</a:t>
            </a:r>
            <a:r>
              <a:rPr lang="en-GB" sz="1200" baseline="-25000" dirty="0">
                <a:solidFill>
                  <a:schemeClr val="tx2"/>
                </a:solidFill>
                <a:cs typeface="Arial" pitchFamily="34" charset="0"/>
              </a:rPr>
              <a:t>5</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6</a:t>
            </a:r>
            <a:r>
              <a:rPr lang="en-GB" sz="1200" dirty="0">
                <a:solidFill>
                  <a:schemeClr val="tx2"/>
                </a:solidFill>
                <a:cs typeface="Arial" pitchFamily="34" charset="0"/>
              </a:rPr>
              <a:t> X</a:t>
            </a:r>
            <a:r>
              <a:rPr lang="en-GB" sz="1200" baseline="-25000" dirty="0">
                <a:solidFill>
                  <a:schemeClr val="tx2"/>
                </a:solidFill>
                <a:cs typeface="Arial" pitchFamily="34" charset="0"/>
              </a:rPr>
              <a:t>6</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7</a:t>
            </a:r>
            <a:r>
              <a:rPr lang="en-GB" sz="1200" dirty="0">
                <a:solidFill>
                  <a:schemeClr val="tx2"/>
                </a:solidFill>
                <a:cs typeface="Arial" pitchFamily="34" charset="0"/>
              </a:rPr>
              <a:t> X</a:t>
            </a:r>
            <a:r>
              <a:rPr lang="en-GB" sz="1200" baseline="-25000" dirty="0">
                <a:solidFill>
                  <a:schemeClr val="tx2"/>
                </a:solidFill>
                <a:cs typeface="Arial" pitchFamily="34" charset="0"/>
              </a:rPr>
              <a:t>7</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8</a:t>
            </a:r>
            <a:r>
              <a:rPr lang="en-GB" sz="1200" dirty="0">
                <a:solidFill>
                  <a:schemeClr val="tx2"/>
                </a:solidFill>
                <a:cs typeface="Arial" pitchFamily="34" charset="0"/>
              </a:rPr>
              <a:t> X</a:t>
            </a:r>
            <a:r>
              <a:rPr lang="en-GB" sz="1200" baseline="-25000" dirty="0">
                <a:solidFill>
                  <a:schemeClr val="tx2"/>
                </a:solidFill>
                <a:cs typeface="Arial" pitchFamily="34" charset="0"/>
              </a:rPr>
              <a:t>8</a:t>
            </a:r>
            <a:r>
              <a:rPr lang="en-GB" sz="1200" dirty="0">
                <a:solidFill>
                  <a:schemeClr val="tx2"/>
                </a:solidFill>
                <a:cs typeface="Arial" pitchFamily="34" charset="0"/>
              </a:rPr>
              <a:t> </a:t>
            </a:r>
          </a:p>
          <a:p>
            <a:endParaRPr lang="en-GB" sz="1200" dirty="0">
              <a:solidFill>
                <a:schemeClr val="tx2"/>
              </a:solidFill>
              <a:cs typeface="Arial" pitchFamily="34" charset="0"/>
            </a:endParaRPr>
          </a:p>
          <a:p>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9</a:t>
            </a:r>
            <a:r>
              <a:rPr lang="en-GB" sz="1200" dirty="0">
                <a:solidFill>
                  <a:schemeClr val="tx2"/>
                </a:solidFill>
                <a:cs typeface="Arial" pitchFamily="34" charset="0"/>
              </a:rPr>
              <a:t> X</a:t>
            </a:r>
            <a:r>
              <a:rPr lang="en-GB" sz="1200" baseline="-25000" dirty="0">
                <a:solidFill>
                  <a:schemeClr val="tx2"/>
                </a:solidFill>
                <a:cs typeface="Arial" pitchFamily="34" charset="0"/>
              </a:rPr>
              <a:t>9</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10</a:t>
            </a:r>
            <a:r>
              <a:rPr lang="en-GB" sz="1200" dirty="0">
                <a:solidFill>
                  <a:schemeClr val="tx2"/>
                </a:solidFill>
                <a:cs typeface="Arial" pitchFamily="34" charset="0"/>
              </a:rPr>
              <a:t>X</a:t>
            </a:r>
            <a:r>
              <a:rPr lang="en-GB" sz="1200" baseline="-25000" dirty="0">
                <a:solidFill>
                  <a:schemeClr val="tx2"/>
                </a:solidFill>
                <a:cs typeface="Arial" pitchFamily="34" charset="0"/>
              </a:rPr>
              <a:t>10</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11</a:t>
            </a:r>
            <a:r>
              <a:rPr lang="en-GB" sz="1200" dirty="0">
                <a:solidFill>
                  <a:schemeClr val="tx2"/>
                </a:solidFill>
                <a:cs typeface="Arial" pitchFamily="34" charset="0"/>
              </a:rPr>
              <a:t>X</a:t>
            </a:r>
            <a:r>
              <a:rPr lang="en-GB" sz="1200" baseline="-25000" dirty="0">
                <a:solidFill>
                  <a:schemeClr val="tx2"/>
                </a:solidFill>
                <a:cs typeface="Arial" pitchFamily="34" charset="0"/>
              </a:rPr>
              <a:t>11</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12</a:t>
            </a:r>
            <a:r>
              <a:rPr lang="en-GB" sz="1200" dirty="0">
                <a:solidFill>
                  <a:schemeClr val="tx2"/>
                </a:solidFill>
                <a:cs typeface="Arial" pitchFamily="34" charset="0"/>
              </a:rPr>
              <a:t>X</a:t>
            </a:r>
            <a:r>
              <a:rPr lang="en-GB" sz="1200" baseline="-25000" dirty="0">
                <a:solidFill>
                  <a:schemeClr val="tx2"/>
                </a:solidFill>
                <a:cs typeface="Arial" pitchFamily="34" charset="0"/>
              </a:rPr>
              <a:t>12   </a:t>
            </a:r>
            <a:r>
              <a:rPr lang="en-GB" sz="1200" dirty="0">
                <a:solidFill>
                  <a:schemeClr val="tx2"/>
                </a:solidFill>
                <a:cs typeface="Arial" pitchFamily="34" charset="0"/>
              </a:rPr>
              <a:t>+ 	</a:t>
            </a:r>
            <a:r>
              <a:rPr lang="el-GR" sz="1200" dirty="0">
                <a:solidFill>
                  <a:schemeClr val="tx2"/>
                </a:solidFill>
                <a:cs typeface="Arial" pitchFamily="34" charset="0"/>
              </a:rPr>
              <a:t>β</a:t>
            </a:r>
            <a:r>
              <a:rPr lang="en-GB" sz="1200" baseline="-25000" dirty="0">
                <a:solidFill>
                  <a:schemeClr val="tx2"/>
                </a:solidFill>
                <a:cs typeface="Arial" pitchFamily="34" charset="0"/>
              </a:rPr>
              <a:t>13</a:t>
            </a:r>
            <a:r>
              <a:rPr lang="en-GB" sz="1200" dirty="0">
                <a:solidFill>
                  <a:schemeClr val="tx2"/>
                </a:solidFill>
                <a:cs typeface="Arial" pitchFamily="34" charset="0"/>
              </a:rPr>
              <a:t>X</a:t>
            </a:r>
            <a:r>
              <a:rPr lang="en-GB" sz="1200" baseline="-25000" dirty="0">
                <a:solidFill>
                  <a:schemeClr val="tx2"/>
                </a:solidFill>
                <a:cs typeface="Arial" pitchFamily="34" charset="0"/>
              </a:rPr>
              <a:t>13</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14</a:t>
            </a:r>
            <a:r>
              <a:rPr lang="en-GB" sz="1200" dirty="0">
                <a:solidFill>
                  <a:schemeClr val="tx2"/>
                </a:solidFill>
                <a:cs typeface="Arial" pitchFamily="34" charset="0"/>
              </a:rPr>
              <a:t>X</a:t>
            </a:r>
            <a:r>
              <a:rPr lang="en-GB" sz="1200" baseline="-25000" dirty="0">
                <a:solidFill>
                  <a:schemeClr val="tx2"/>
                </a:solidFill>
                <a:cs typeface="Arial" pitchFamily="34" charset="0"/>
              </a:rPr>
              <a:t>14</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15</a:t>
            </a:r>
            <a:r>
              <a:rPr lang="en-GB" sz="1200" dirty="0">
                <a:solidFill>
                  <a:schemeClr val="tx2"/>
                </a:solidFill>
                <a:cs typeface="Arial" pitchFamily="34" charset="0"/>
              </a:rPr>
              <a:t>X</a:t>
            </a:r>
            <a:r>
              <a:rPr lang="en-GB" sz="1200" baseline="-25000" dirty="0">
                <a:solidFill>
                  <a:schemeClr val="tx2"/>
                </a:solidFill>
                <a:cs typeface="Arial" pitchFamily="34" charset="0"/>
              </a:rPr>
              <a:t>15</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16</a:t>
            </a:r>
            <a:r>
              <a:rPr lang="en-GB" sz="1200" dirty="0">
                <a:solidFill>
                  <a:schemeClr val="tx2"/>
                </a:solidFill>
                <a:cs typeface="Arial" pitchFamily="34" charset="0"/>
              </a:rPr>
              <a:t>X</a:t>
            </a:r>
            <a:r>
              <a:rPr lang="en-GB" sz="1200" baseline="-25000" dirty="0">
                <a:solidFill>
                  <a:schemeClr val="tx2"/>
                </a:solidFill>
                <a:cs typeface="Arial" pitchFamily="34" charset="0"/>
              </a:rPr>
              <a:t>16</a:t>
            </a:r>
            <a:r>
              <a:rPr lang="en-GB" sz="1200" dirty="0">
                <a:solidFill>
                  <a:schemeClr val="tx2"/>
                </a:solidFill>
                <a:cs typeface="Arial" pitchFamily="34" charset="0"/>
              </a:rPr>
              <a:t> </a:t>
            </a:r>
          </a:p>
          <a:p>
            <a:endParaRPr lang="en-GB" sz="1200" dirty="0">
              <a:solidFill>
                <a:schemeClr val="tx2"/>
              </a:solidFill>
              <a:cs typeface="Arial" pitchFamily="34" charset="0"/>
            </a:endParaRPr>
          </a:p>
          <a:p>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17</a:t>
            </a:r>
            <a:r>
              <a:rPr lang="en-GB" sz="1200" dirty="0">
                <a:solidFill>
                  <a:schemeClr val="tx2"/>
                </a:solidFill>
                <a:cs typeface="Arial" pitchFamily="34" charset="0"/>
              </a:rPr>
              <a:t>X</a:t>
            </a:r>
            <a:r>
              <a:rPr lang="en-GB" sz="1200" baseline="-25000" dirty="0">
                <a:solidFill>
                  <a:schemeClr val="tx2"/>
                </a:solidFill>
                <a:cs typeface="Arial" pitchFamily="34" charset="0"/>
              </a:rPr>
              <a:t>17</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18</a:t>
            </a:r>
            <a:r>
              <a:rPr lang="en-GB" sz="1200" dirty="0">
                <a:solidFill>
                  <a:schemeClr val="tx2"/>
                </a:solidFill>
                <a:cs typeface="Arial" pitchFamily="34" charset="0"/>
              </a:rPr>
              <a:t>X</a:t>
            </a:r>
            <a:r>
              <a:rPr lang="en-GB" sz="1200" baseline="-25000" dirty="0">
                <a:solidFill>
                  <a:schemeClr val="tx2"/>
                </a:solidFill>
                <a:cs typeface="Arial" pitchFamily="34" charset="0"/>
              </a:rPr>
              <a:t>18</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19</a:t>
            </a:r>
            <a:r>
              <a:rPr lang="en-GB" sz="1200" dirty="0">
                <a:solidFill>
                  <a:schemeClr val="tx2"/>
                </a:solidFill>
                <a:cs typeface="Arial" pitchFamily="34" charset="0"/>
              </a:rPr>
              <a:t>X</a:t>
            </a:r>
            <a:r>
              <a:rPr lang="en-GB" sz="1200" baseline="-25000" dirty="0">
                <a:solidFill>
                  <a:schemeClr val="tx2"/>
                </a:solidFill>
                <a:cs typeface="Arial" pitchFamily="34" charset="0"/>
              </a:rPr>
              <a:t>19</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20</a:t>
            </a:r>
            <a:r>
              <a:rPr lang="en-GB" sz="1200" dirty="0">
                <a:solidFill>
                  <a:schemeClr val="tx2"/>
                </a:solidFill>
                <a:cs typeface="Arial" pitchFamily="34" charset="0"/>
              </a:rPr>
              <a:t>X</a:t>
            </a:r>
            <a:r>
              <a:rPr lang="en-GB" sz="1200" baseline="-25000" dirty="0">
                <a:solidFill>
                  <a:schemeClr val="tx2"/>
                </a:solidFill>
                <a:cs typeface="Arial" pitchFamily="34" charset="0"/>
              </a:rPr>
              <a:t>20   </a:t>
            </a:r>
            <a:r>
              <a:rPr lang="en-GB" sz="1200" dirty="0">
                <a:solidFill>
                  <a:schemeClr val="tx2"/>
                </a:solidFill>
                <a:cs typeface="Arial" pitchFamily="34" charset="0"/>
              </a:rPr>
              <a:t>+ 	</a:t>
            </a:r>
            <a:r>
              <a:rPr lang="el-GR" sz="1200" dirty="0">
                <a:solidFill>
                  <a:schemeClr val="tx2"/>
                </a:solidFill>
                <a:cs typeface="Arial" pitchFamily="34" charset="0"/>
              </a:rPr>
              <a:t>β</a:t>
            </a:r>
            <a:r>
              <a:rPr lang="en-GB" sz="1200" baseline="-25000" dirty="0">
                <a:solidFill>
                  <a:schemeClr val="tx2"/>
                </a:solidFill>
                <a:cs typeface="Arial" pitchFamily="34" charset="0"/>
              </a:rPr>
              <a:t>21</a:t>
            </a:r>
            <a:r>
              <a:rPr lang="en-GB" sz="1200" dirty="0">
                <a:solidFill>
                  <a:schemeClr val="tx2"/>
                </a:solidFill>
                <a:cs typeface="Arial" pitchFamily="34" charset="0"/>
              </a:rPr>
              <a:t>X</a:t>
            </a:r>
            <a:r>
              <a:rPr lang="en-GB" sz="1200" baseline="-25000" dirty="0">
                <a:solidFill>
                  <a:schemeClr val="tx2"/>
                </a:solidFill>
                <a:cs typeface="Arial" pitchFamily="34" charset="0"/>
              </a:rPr>
              <a:t>21</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22</a:t>
            </a:r>
            <a:r>
              <a:rPr lang="en-GB" sz="1200" dirty="0">
                <a:solidFill>
                  <a:schemeClr val="tx2"/>
                </a:solidFill>
                <a:cs typeface="Arial" pitchFamily="34" charset="0"/>
              </a:rPr>
              <a:t>X</a:t>
            </a:r>
            <a:r>
              <a:rPr lang="en-GB" sz="1200" baseline="-25000" dirty="0">
                <a:solidFill>
                  <a:schemeClr val="tx2"/>
                </a:solidFill>
                <a:cs typeface="Arial" pitchFamily="34" charset="0"/>
              </a:rPr>
              <a:t>22</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23</a:t>
            </a:r>
            <a:r>
              <a:rPr lang="en-GB" sz="1200" dirty="0">
                <a:solidFill>
                  <a:schemeClr val="tx2"/>
                </a:solidFill>
                <a:cs typeface="Arial" pitchFamily="34" charset="0"/>
              </a:rPr>
              <a:t>X</a:t>
            </a:r>
            <a:r>
              <a:rPr lang="en-GB" sz="1200" baseline="-25000" dirty="0">
                <a:solidFill>
                  <a:schemeClr val="tx2"/>
                </a:solidFill>
                <a:cs typeface="Arial" pitchFamily="34" charset="0"/>
              </a:rPr>
              <a:t>23</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24</a:t>
            </a:r>
            <a:r>
              <a:rPr lang="en-GB" sz="1200" dirty="0">
                <a:solidFill>
                  <a:schemeClr val="tx2"/>
                </a:solidFill>
                <a:cs typeface="Arial" pitchFamily="34" charset="0"/>
              </a:rPr>
              <a:t>X</a:t>
            </a:r>
            <a:r>
              <a:rPr lang="en-GB" sz="1200" baseline="-25000" dirty="0">
                <a:solidFill>
                  <a:schemeClr val="tx2"/>
                </a:solidFill>
                <a:cs typeface="Arial" pitchFamily="34" charset="0"/>
              </a:rPr>
              <a:t>24</a:t>
            </a:r>
            <a:r>
              <a:rPr lang="en-GB" sz="1200" dirty="0">
                <a:solidFill>
                  <a:schemeClr val="tx2"/>
                </a:solidFill>
                <a:cs typeface="Arial" pitchFamily="34" charset="0"/>
              </a:rPr>
              <a:t> </a:t>
            </a:r>
          </a:p>
          <a:p>
            <a:endParaRPr lang="en-GB" sz="1200" dirty="0">
              <a:solidFill>
                <a:schemeClr val="tx2"/>
              </a:solidFill>
              <a:cs typeface="Arial" pitchFamily="34" charset="0"/>
            </a:endParaRPr>
          </a:p>
          <a:p>
            <a:r>
              <a:rPr lang="en-GB" sz="1200" dirty="0">
                <a:solidFill>
                  <a:schemeClr val="tx2"/>
                </a:solidFill>
                <a:cs typeface="Arial" pitchFamily="34" charset="0"/>
              </a:rPr>
              <a:t>         +     	....       +	....        + 	....         + 	....        +  	....        + 	....        +  	....         +	 .... 	 </a:t>
            </a:r>
          </a:p>
          <a:p>
            <a:endParaRPr lang="en-GB" sz="1200" dirty="0">
              <a:solidFill>
                <a:schemeClr val="tx2"/>
              </a:solidFill>
              <a:cs typeface="Arial" pitchFamily="34" charset="0"/>
            </a:endParaRPr>
          </a:p>
          <a:p>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500,000</a:t>
            </a:r>
            <a:r>
              <a:rPr lang="en-GB" sz="1200" dirty="0">
                <a:solidFill>
                  <a:schemeClr val="tx2"/>
                </a:solidFill>
                <a:cs typeface="Arial" pitchFamily="34" charset="0"/>
              </a:rPr>
              <a:t>X</a:t>
            </a:r>
            <a:r>
              <a:rPr lang="en-GB" sz="1200" baseline="-25000" dirty="0">
                <a:solidFill>
                  <a:schemeClr val="tx2"/>
                </a:solidFill>
                <a:cs typeface="Arial" pitchFamily="34" charset="0"/>
              </a:rPr>
              <a:t>500,000</a:t>
            </a:r>
            <a:r>
              <a:rPr lang="en-GB" sz="1200" dirty="0">
                <a:cs typeface="Arial" pitchFamily="34" charset="0"/>
              </a:rPr>
              <a:t>  </a:t>
            </a:r>
          </a:p>
          <a:p>
            <a:endParaRPr lang="en-GB" sz="1200" dirty="0">
              <a:cs typeface="Arial" pitchFamily="34" charset="0"/>
            </a:endParaRPr>
          </a:p>
          <a:p>
            <a:r>
              <a:rPr lang="en-GB" sz="1200" dirty="0">
                <a:cs typeface="Arial" pitchFamily="34" charset="0"/>
              </a:rPr>
              <a:t>         +  	</a:t>
            </a:r>
            <a:r>
              <a:rPr lang="en-GB" sz="1200" dirty="0">
                <a:solidFill>
                  <a:srgbClr val="FF0000"/>
                </a:solidFill>
                <a:cs typeface="Arial" pitchFamily="34" charset="0"/>
              </a:rPr>
              <a:t>e</a:t>
            </a:r>
          </a:p>
        </p:txBody>
      </p:sp>
      <p:pic>
        <p:nvPicPr>
          <p:cNvPr id="6" name="Picture 5" descr="gctareml.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568" y="4243005"/>
            <a:ext cx="2277341" cy="1531453"/>
          </a:xfrm>
          <a:prstGeom prst="rect">
            <a:avLst/>
          </a:prstGeom>
        </p:spPr>
      </p:pic>
      <p:sp>
        <p:nvSpPr>
          <p:cNvPr id="7" name="TextBox 6"/>
          <p:cNvSpPr txBox="1"/>
          <p:nvPr/>
        </p:nvSpPr>
        <p:spPr>
          <a:xfrm>
            <a:off x="3925211" y="3463697"/>
            <a:ext cx="4318244" cy="923330"/>
          </a:xfrm>
          <a:prstGeom prst="rect">
            <a:avLst/>
          </a:prstGeom>
          <a:solidFill>
            <a:srgbClr val="FF6600"/>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dirty="0" smtClean="0"/>
              <a:t>Akin to fitting all SNPs in a linear model where every SNP is assumed to have an effect</a:t>
            </a:r>
            <a:endParaRPr lang="en-US" dirty="0"/>
          </a:p>
        </p:txBody>
      </p:sp>
      <p:sp>
        <p:nvSpPr>
          <p:cNvPr id="8" name="TextBox 7"/>
          <p:cNvSpPr txBox="1"/>
          <p:nvPr/>
        </p:nvSpPr>
        <p:spPr>
          <a:xfrm>
            <a:off x="2886363" y="4839706"/>
            <a:ext cx="4745183" cy="923330"/>
          </a:xfrm>
          <a:prstGeom prst="rect">
            <a:avLst/>
          </a:prstGeom>
          <a:solidFill>
            <a:srgbClr val="FF6600"/>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dirty="0" smtClean="0"/>
              <a:t>Slight difference when fit as a mixed model: assume that the distribution of effects (</a:t>
            </a:r>
            <a:r>
              <a:rPr lang="en-US" b="1" dirty="0" smtClean="0"/>
              <a:t>u</a:t>
            </a:r>
            <a:r>
              <a:rPr lang="en-US" dirty="0" smtClean="0"/>
              <a:t>) are normal</a:t>
            </a:r>
            <a:endParaRPr lang="en-US" dirty="0"/>
          </a:p>
        </p:txBody>
      </p:sp>
    </p:spTree>
    <p:extLst>
      <p:ext uri="{BB962C8B-B14F-4D97-AF65-F5344CB8AC3E}">
        <p14:creationId xmlns:p14="http://schemas.microsoft.com/office/powerpoint/2010/main" val="17961736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SNP heritability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GCTA has now been used to perform GREML to estimate SNP heritability for thousands of traits</a:t>
            </a:r>
          </a:p>
          <a:p>
            <a:endParaRPr lang="en-US" dirty="0" smtClean="0"/>
          </a:p>
          <a:p>
            <a:r>
              <a:rPr lang="en-US" dirty="0" smtClean="0"/>
              <a:t>Typically SNP h</a:t>
            </a:r>
            <a:r>
              <a:rPr lang="en-US" baseline="30000" dirty="0" smtClean="0"/>
              <a:t>2</a:t>
            </a:r>
            <a:r>
              <a:rPr lang="en-US" dirty="0" smtClean="0"/>
              <a:t> is about 50% of ‘true’ h</a:t>
            </a:r>
            <a:r>
              <a:rPr lang="en-US" baseline="30000" dirty="0" smtClean="0"/>
              <a:t>2</a:t>
            </a:r>
          </a:p>
          <a:p>
            <a:endParaRPr lang="en-US" baseline="30000" dirty="0" smtClean="0"/>
          </a:p>
          <a:p>
            <a:r>
              <a:rPr lang="en-US" dirty="0" smtClean="0"/>
              <a:t>This tells us that the capacity of SNP chips used in general populations to map all genetic effects is good, but limited</a:t>
            </a:r>
          </a:p>
          <a:p>
            <a:endParaRPr lang="en-US" dirty="0" smtClean="0"/>
          </a:p>
        </p:txBody>
      </p:sp>
    </p:spTree>
    <p:extLst>
      <p:ext uri="{BB962C8B-B14F-4D97-AF65-F5344CB8AC3E}">
        <p14:creationId xmlns:p14="http://schemas.microsoft.com/office/powerpoint/2010/main" val="123601748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SNP heritability</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Suppose trait A and trait B both have h</a:t>
            </a:r>
            <a:r>
              <a:rPr lang="en-US" baseline="30000" dirty="0" smtClean="0"/>
              <a:t>2</a:t>
            </a:r>
            <a:r>
              <a:rPr lang="en-US" dirty="0" smtClean="0"/>
              <a:t> = 0.8 estimated from twin studies. We use unrelated individuals to estimate SNP h</a:t>
            </a:r>
            <a:r>
              <a:rPr lang="en-US" baseline="30000" dirty="0" smtClean="0"/>
              <a:t>2</a:t>
            </a:r>
            <a:r>
              <a:rPr lang="en-US" dirty="0" smtClean="0"/>
              <a:t> for each trait in the same population</a:t>
            </a:r>
          </a:p>
          <a:p>
            <a:pPr marL="0" indent="0">
              <a:buNone/>
            </a:pPr>
            <a:endParaRPr lang="en-US" dirty="0" smtClean="0"/>
          </a:p>
          <a:p>
            <a:pPr lvl="1"/>
            <a:r>
              <a:rPr lang="en-US" dirty="0" smtClean="0"/>
              <a:t>Trait A has SNP h</a:t>
            </a:r>
            <a:r>
              <a:rPr lang="en-US" baseline="30000" dirty="0" smtClean="0"/>
              <a:t>2</a:t>
            </a:r>
            <a:r>
              <a:rPr lang="en-US" dirty="0" smtClean="0"/>
              <a:t> = 0.4</a:t>
            </a:r>
          </a:p>
          <a:p>
            <a:pPr lvl="1"/>
            <a:r>
              <a:rPr lang="en-US" dirty="0" smtClean="0"/>
              <a:t>Trait B has SNP h</a:t>
            </a:r>
            <a:r>
              <a:rPr lang="en-US" baseline="30000" dirty="0" smtClean="0"/>
              <a:t>2</a:t>
            </a:r>
            <a:r>
              <a:rPr lang="en-US" dirty="0" smtClean="0"/>
              <a:t> = 0.2</a:t>
            </a:r>
          </a:p>
          <a:p>
            <a:endParaRPr lang="en-US" dirty="0"/>
          </a:p>
          <a:p>
            <a:pPr marL="0" indent="0">
              <a:buNone/>
            </a:pPr>
            <a:r>
              <a:rPr lang="en-US" dirty="0" smtClean="0"/>
              <a:t>How can we interpret this result?</a:t>
            </a:r>
          </a:p>
        </p:txBody>
      </p:sp>
    </p:spTree>
    <p:extLst>
      <p:ext uri="{BB962C8B-B14F-4D97-AF65-F5344CB8AC3E}">
        <p14:creationId xmlns:p14="http://schemas.microsoft.com/office/powerpoint/2010/main" val="32018586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control traits</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Normally we ascertain cases to be disproportionately represented in our study</a:t>
            </a:r>
          </a:p>
          <a:p>
            <a:endParaRPr lang="en-US" dirty="0" smtClean="0"/>
          </a:p>
          <a:p>
            <a:r>
              <a:rPr lang="en-US" dirty="0" smtClean="0"/>
              <a:t>Can imagine a continuous risk underlying our observed cases or controls</a:t>
            </a:r>
          </a:p>
          <a:p>
            <a:endParaRPr lang="en-US" dirty="0" smtClean="0"/>
          </a:p>
          <a:p>
            <a:r>
              <a:rPr lang="en-US" dirty="0" smtClean="0"/>
              <a:t>Once enough risk factors are present above a certain threshold you get the disease</a:t>
            </a:r>
          </a:p>
          <a:p>
            <a:endParaRPr lang="en-US" dirty="0" smtClean="0"/>
          </a:p>
          <a:p>
            <a:endParaRPr lang="en-US" dirty="0"/>
          </a:p>
        </p:txBody>
      </p:sp>
      <p:pic>
        <p:nvPicPr>
          <p:cNvPr id="7" name="Content Placeholder 6" descr="liability.png"/>
          <p:cNvPicPr>
            <a:picLocks noGrp="1" noChangeAspect="1"/>
          </p:cNvPicPr>
          <p:nvPr>
            <p:ph sz="half" idx="2"/>
          </p:nvPr>
        </p:nvPicPr>
        <p:blipFill>
          <a:blip r:embed="rId3">
            <a:extLst>
              <a:ext uri="{28A0092B-C50C-407E-A947-70E740481C1C}">
                <a14:useLocalDpi xmlns:a14="http://schemas.microsoft.com/office/drawing/2010/main" val="0"/>
              </a:ext>
            </a:extLst>
          </a:blip>
          <a:srcRect t="-71175" b="-71175"/>
          <a:stretch>
            <a:fillRect/>
          </a:stretch>
        </p:blipFill>
        <p:spPr/>
      </p:pic>
    </p:spTree>
    <p:extLst>
      <p:ext uri="{BB962C8B-B14F-4D97-AF65-F5344CB8AC3E}">
        <p14:creationId xmlns:p14="http://schemas.microsoft.com/office/powerpoint/2010/main" val="2145555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control traits</a:t>
            </a:r>
            <a:endParaRPr lang="en-US" dirty="0"/>
          </a:p>
        </p:txBody>
      </p:sp>
      <p:pic>
        <p:nvPicPr>
          <p:cNvPr id="6" name="Content Placeholder 5" descr="liabilityeq.gif"/>
          <p:cNvPicPr>
            <a:picLocks noGrp="1" noChangeAspect="1"/>
          </p:cNvPicPr>
          <p:nvPr>
            <p:ph sz="half" idx="1"/>
          </p:nvPr>
        </p:nvPicPr>
        <p:blipFill>
          <a:blip r:embed="rId3">
            <a:extLst>
              <a:ext uri="{28A0092B-C50C-407E-A947-70E740481C1C}">
                <a14:useLocalDpi xmlns:a14="http://schemas.microsoft.com/office/drawing/2010/main" val="0"/>
              </a:ext>
            </a:extLst>
          </a:blip>
          <a:srcRect t="-38140" b="-38140"/>
          <a:stretch>
            <a:fillRect/>
          </a:stretch>
        </p:blipFill>
        <p:spPr>
          <a:xfrm>
            <a:off x="457200" y="1673353"/>
            <a:ext cx="4038600" cy="1963928"/>
          </a:xfrm>
        </p:spPr>
      </p:pic>
      <p:pic>
        <p:nvPicPr>
          <p:cNvPr id="5" name="Content Placeholder 4" descr="liability.png"/>
          <p:cNvPicPr>
            <a:picLocks noGrp="1" noChangeAspect="1"/>
          </p:cNvPicPr>
          <p:nvPr>
            <p:ph sz="half" idx="2"/>
          </p:nvPr>
        </p:nvPicPr>
        <p:blipFill>
          <a:blip r:embed="rId4">
            <a:extLst>
              <a:ext uri="{28A0092B-C50C-407E-A947-70E740481C1C}">
                <a14:useLocalDpi xmlns:a14="http://schemas.microsoft.com/office/drawing/2010/main" val="0"/>
              </a:ext>
            </a:extLst>
          </a:blip>
          <a:srcRect t="-71175" b="-71175"/>
          <a:stretch>
            <a:fillRect/>
          </a:stretch>
        </p:blipFill>
        <p:spPr/>
      </p:pic>
      <p:sp>
        <p:nvSpPr>
          <p:cNvPr id="7" name="TextBox 6"/>
          <p:cNvSpPr txBox="1"/>
          <p:nvPr/>
        </p:nvSpPr>
        <p:spPr>
          <a:xfrm>
            <a:off x="457200" y="3840480"/>
            <a:ext cx="4038600" cy="923330"/>
          </a:xfrm>
          <a:prstGeom prst="rect">
            <a:avLst/>
          </a:prstGeom>
          <a:noFill/>
        </p:spPr>
        <p:txBody>
          <a:bodyPr wrap="square" rtlCol="0">
            <a:spAutoFit/>
          </a:bodyPr>
          <a:lstStyle/>
          <a:p>
            <a:r>
              <a:rPr lang="en-US" dirty="0" smtClean="0"/>
              <a:t>K = prevalence in population</a:t>
            </a:r>
          </a:p>
          <a:p>
            <a:r>
              <a:rPr lang="en-US" dirty="0" smtClean="0"/>
              <a:t>P = proportion cases in sample</a:t>
            </a:r>
          </a:p>
          <a:p>
            <a:r>
              <a:rPr lang="en-US" dirty="0" smtClean="0"/>
              <a:t>Z = height of curve at threshold T</a:t>
            </a:r>
            <a:endParaRPr lang="en-US" dirty="0"/>
          </a:p>
        </p:txBody>
      </p:sp>
    </p:spTree>
    <p:extLst>
      <p:ext uri="{BB962C8B-B14F-4D97-AF65-F5344CB8AC3E}">
        <p14:creationId xmlns:p14="http://schemas.microsoft.com/office/powerpoint/2010/main" val="1600690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Genomic partitioning</a:t>
            </a:r>
            <a:endParaRPr lang="en-US" dirty="0"/>
          </a:p>
        </p:txBody>
      </p:sp>
      <p:sp>
        <p:nvSpPr>
          <p:cNvPr id="4" name="Rectangle 3"/>
          <p:cNvSpPr/>
          <p:nvPr/>
        </p:nvSpPr>
        <p:spPr>
          <a:xfrm>
            <a:off x="457200" y="1536539"/>
            <a:ext cx="8058727" cy="1754327"/>
          </a:xfrm>
          <a:prstGeom prst="rect">
            <a:avLst/>
          </a:prstGeom>
        </p:spPr>
        <p:txBody>
          <a:bodyPr wrap="square">
            <a:spAutoFit/>
          </a:bodyPr>
          <a:lstStyle/>
          <a:p>
            <a:r>
              <a:rPr lang="en-GB" sz="1200" dirty="0">
                <a:cs typeface="Arial" pitchFamily="34" charset="0"/>
              </a:rPr>
              <a:t>Y       =  	</a:t>
            </a:r>
            <a:r>
              <a:rPr lang="el-GR" sz="1200" dirty="0">
                <a:cs typeface="Arial" pitchFamily="34" charset="0"/>
              </a:rPr>
              <a:t>α </a:t>
            </a:r>
            <a:endParaRPr lang="en-GB" sz="1200" dirty="0">
              <a:cs typeface="Arial" pitchFamily="34" charset="0"/>
            </a:endParaRPr>
          </a:p>
          <a:p>
            <a:endParaRPr lang="en-GB" sz="1200" dirty="0">
              <a:cs typeface="Arial" pitchFamily="34" charset="0"/>
            </a:endParaRPr>
          </a:p>
          <a:p>
            <a:r>
              <a:rPr lang="en-GB" sz="1200" dirty="0">
                <a:cs typeface="Arial" pitchFamily="34" charset="0"/>
              </a:rPr>
              <a:t>         + </a:t>
            </a:r>
            <a:r>
              <a:rPr lang="en-GB" sz="1200" dirty="0">
                <a:solidFill>
                  <a:schemeClr val="tx2"/>
                </a:solidFill>
                <a:cs typeface="Arial" pitchFamily="34" charset="0"/>
              </a:rPr>
              <a:t>	</a:t>
            </a:r>
            <a:r>
              <a:rPr lang="el-GR" sz="1200" dirty="0">
                <a:solidFill>
                  <a:srgbClr val="FF0000"/>
                </a:solidFill>
                <a:cs typeface="Arial" pitchFamily="34" charset="0"/>
              </a:rPr>
              <a:t>β</a:t>
            </a:r>
            <a:r>
              <a:rPr lang="en-GB" sz="1200" baseline="-25000" dirty="0">
                <a:solidFill>
                  <a:srgbClr val="FF0000"/>
                </a:solidFill>
                <a:cs typeface="Arial" pitchFamily="34" charset="0"/>
              </a:rPr>
              <a:t>1</a:t>
            </a:r>
            <a:r>
              <a:rPr lang="en-GB" sz="1200" dirty="0">
                <a:solidFill>
                  <a:srgbClr val="FF0000"/>
                </a:solidFill>
                <a:cs typeface="Arial" pitchFamily="34" charset="0"/>
              </a:rPr>
              <a:t> X</a:t>
            </a:r>
            <a:r>
              <a:rPr lang="en-GB" sz="1200" baseline="-25000" dirty="0">
                <a:solidFill>
                  <a:srgbClr val="FF0000"/>
                </a:solidFill>
                <a:cs typeface="Arial" pitchFamily="34" charset="0"/>
              </a:rPr>
              <a:t>1</a:t>
            </a:r>
            <a:r>
              <a:rPr lang="en-GB" sz="1200" dirty="0">
                <a:solidFill>
                  <a:srgbClr val="FF0000"/>
                </a:solidFill>
                <a:cs typeface="Arial" pitchFamily="34" charset="0"/>
              </a:rPr>
              <a:t>   +  	</a:t>
            </a:r>
            <a:r>
              <a:rPr lang="el-GR" sz="1200" dirty="0">
                <a:solidFill>
                  <a:srgbClr val="FF0000"/>
                </a:solidFill>
                <a:cs typeface="Arial" pitchFamily="34" charset="0"/>
              </a:rPr>
              <a:t>β</a:t>
            </a:r>
            <a:r>
              <a:rPr lang="en-GB" sz="1200" baseline="-25000" dirty="0">
                <a:solidFill>
                  <a:srgbClr val="FF0000"/>
                </a:solidFill>
                <a:cs typeface="Arial" pitchFamily="34" charset="0"/>
              </a:rPr>
              <a:t>2</a:t>
            </a:r>
            <a:r>
              <a:rPr lang="en-GB" sz="1200" dirty="0">
                <a:solidFill>
                  <a:srgbClr val="FF0000"/>
                </a:solidFill>
                <a:cs typeface="Arial" pitchFamily="34" charset="0"/>
              </a:rPr>
              <a:t> X</a:t>
            </a:r>
            <a:r>
              <a:rPr lang="en-GB" sz="1200" baseline="-25000" dirty="0">
                <a:solidFill>
                  <a:srgbClr val="FF0000"/>
                </a:solidFill>
                <a:cs typeface="Arial" pitchFamily="34" charset="0"/>
              </a:rPr>
              <a:t>2 </a:t>
            </a:r>
            <a:r>
              <a:rPr lang="en-GB" sz="1200" dirty="0">
                <a:solidFill>
                  <a:srgbClr val="FF0000"/>
                </a:solidFill>
                <a:cs typeface="Arial" pitchFamily="34" charset="0"/>
              </a:rPr>
              <a:t>   +  	</a:t>
            </a:r>
            <a:r>
              <a:rPr lang="el-GR" sz="1200" dirty="0">
                <a:solidFill>
                  <a:srgbClr val="FF0000"/>
                </a:solidFill>
                <a:cs typeface="Arial" pitchFamily="34" charset="0"/>
              </a:rPr>
              <a:t>β</a:t>
            </a:r>
            <a:r>
              <a:rPr lang="en-GB" sz="1200" baseline="-25000" dirty="0">
                <a:solidFill>
                  <a:srgbClr val="FF0000"/>
                </a:solidFill>
                <a:cs typeface="Arial" pitchFamily="34" charset="0"/>
              </a:rPr>
              <a:t>3</a:t>
            </a:r>
            <a:r>
              <a:rPr lang="en-GB" sz="1200" dirty="0">
                <a:solidFill>
                  <a:srgbClr val="FF0000"/>
                </a:solidFill>
                <a:cs typeface="Arial" pitchFamily="34" charset="0"/>
              </a:rPr>
              <a:t> X</a:t>
            </a:r>
            <a:r>
              <a:rPr lang="en-GB" sz="1200" baseline="-25000" dirty="0">
                <a:solidFill>
                  <a:srgbClr val="FF0000"/>
                </a:solidFill>
                <a:cs typeface="Arial" pitchFamily="34" charset="0"/>
              </a:rPr>
              <a:t>3</a:t>
            </a:r>
            <a:r>
              <a:rPr lang="en-GB" sz="1200" dirty="0">
                <a:solidFill>
                  <a:srgbClr val="FF0000"/>
                </a:solidFill>
                <a:cs typeface="Arial" pitchFamily="34" charset="0"/>
              </a:rPr>
              <a:t>    +  	</a:t>
            </a:r>
            <a:r>
              <a:rPr lang="el-GR" sz="1200" dirty="0">
                <a:solidFill>
                  <a:srgbClr val="FF0000"/>
                </a:solidFill>
                <a:cs typeface="Arial" pitchFamily="34" charset="0"/>
              </a:rPr>
              <a:t>β</a:t>
            </a:r>
            <a:r>
              <a:rPr lang="en-GB" sz="1200" baseline="-25000" dirty="0">
                <a:solidFill>
                  <a:srgbClr val="FF0000"/>
                </a:solidFill>
                <a:cs typeface="Arial" pitchFamily="34" charset="0"/>
              </a:rPr>
              <a:t>4</a:t>
            </a:r>
            <a:r>
              <a:rPr lang="en-GB" sz="1200" dirty="0">
                <a:solidFill>
                  <a:srgbClr val="FF0000"/>
                </a:solidFill>
                <a:cs typeface="Arial" pitchFamily="34" charset="0"/>
              </a:rPr>
              <a:t> X</a:t>
            </a:r>
            <a:r>
              <a:rPr lang="en-GB" sz="1200" baseline="-25000" dirty="0">
                <a:solidFill>
                  <a:srgbClr val="FF0000"/>
                </a:solidFill>
                <a:cs typeface="Arial" pitchFamily="34" charset="0"/>
              </a:rPr>
              <a:t>4</a:t>
            </a:r>
            <a:r>
              <a:rPr lang="en-GB" sz="1200" dirty="0">
                <a:solidFill>
                  <a:srgbClr val="FF0000"/>
                </a:solidFill>
                <a:cs typeface="Arial" pitchFamily="34" charset="0"/>
              </a:rPr>
              <a:t>    +  	</a:t>
            </a:r>
            <a:r>
              <a:rPr lang="el-GR" sz="1200" dirty="0">
                <a:solidFill>
                  <a:srgbClr val="FF0000"/>
                </a:solidFill>
                <a:cs typeface="Arial" pitchFamily="34" charset="0"/>
              </a:rPr>
              <a:t>β</a:t>
            </a:r>
            <a:r>
              <a:rPr lang="en-GB" sz="1200" baseline="-25000" dirty="0">
                <a:solidFill>
                  <a:srgbClr val="FF0000"/>
                </a:solidFill>
                <a:cs typeface="Arial" pitchFamily="34" charset="0"/>
              </a:rPr>
              <a:t>5</a:t>
            </a:r>
            <a:r>
              <a:rPr lang="en-GB" sz="1200" dirty="0">
                <a:solidFill>
                  <a:srgbClr val="FF0000"/>
                </a:solidFill>
                <a:cs typeface="Arial" pitchFamily="34" charset="0"/>
              </a:rPr>
              <a:t> X</a:t>
            </a:r>
            <a:r>
              <a:rPr lang="en-GB" sz="1200" baseline="-25000" dirty="0">
                <a:solidFill>
                  <a:srgbClr val="FF0000"/>
                </a:solidFill>
                <a:cs typeface="Arial" pitchFamily="34" charset="0"/>
              </a:rPr>
              <a:t>5</a:t>
            </a:r>
            <a:r>
              <a:rPr lang="en-GB" sz="1200" dirty="0">
                <a:solidFill>
                  <a:srgbClr val="FF0000"/>
                </a:solidFill>
                <a:cs typeface="Arial" pitchFamily="34" charset="0"/>
              </a:rPr>
              <a:t>    +  	</a:t>
            </a:r>
            <a:r>
              <a:rPr lang="el-GR" sz="1200" dirty="0">
                <a:solidFill>
                  <a:srgbClr val="FF0000"/>
                </a:solidFill>
                <a:cs typeface="Arial" pitchFamily="34" charset="0"/>
              </a:rPr>
              <a:t>β</a:t>
            </a:r>
            <a:r>
              <a:rPr lang="en-GB" sz="1200" baseline="-25000" dirty="0">
                <a:solidFill>
                  <a:srgbClr val="FF0000"/>
                </a:solidFill>
                <a:cs typeface="Arial" pitchFamily="34" charset="0"/>
              </a:rPr>
              <a:t>6</a:t>
            </a:r>
            <a:r>
              <a:rPr lang="en-GB" sz="1200" dirty="0">
                <a:solidFill>
                  <a:srgbClr val="FF0000"/>
                </a:solidFill>
                <a:cs typeface="Arial" pitchFamily="34" charset="0"/>
              </a:rPr>
              <a:t> X</a:t>
            </a:r>
            <a:r>
              <a:rPr lang="en-GB" sz="1200" baseline="-25000" dirty="0">
                <a:solidFill>
                  <a:srgbClr val="FF0000"/>
                </a:solidFill>
                <a:cs typeface="Arial" pitchFamily="34" charset="0"/>
              </a:rPr>
              <a:t>6</a:t>
            </a:r>
            <a:r>
              <a:rPr lang="en-GB" sz="1200" dirty="0">
                <a:solidFill>
                  <a:srgbClr val="FF0000"/>
                </a:solidFill>
                <a:cs typeface="Arial" pitchFamily="34" charset="0"/>
              </a:rPr>
              <a:t>    + 	</a:t>
            </a:r>
            <a:r>
              <a:rPr lang="el-GR" sz="1200" dirty="0">
                <a:solidFill>
                  <a:srgbClr val="FF0000"/>
                </a:solidFill>
                <a:cs typeface="Arial" pitchFamily="34" charset="0"/>
              </a:rPr>
              <a:t>β</a:t>
            </a:r>
            <a:r>
              <a:rPr lang="en-GB" sz="1200" baseline="-25000" dirty="0">
                <a:solidFill>
                  <a:srgbClr val="FF0000"/>
                </a:solidFill>
                <a:cs typeface="Arial" pitchFamily="34" charset="0"/>
              </a:rPr>
              <a:t>7</a:t>
            </a:r>
            <a:r>
              <a:rPr lang="en-GB" sz="1200" dirty="0">
                <a:solidFill>
                  <a:srgbClr val="FF0000"/>
                </a:solidFill>
                <a:cs typeface="Arial" pitchFamily="34" charset="0"/>
              </a:rPr>
              <a:t> X</a:t>
            </a:r>
            <a:r>
              <a:rPr lang="en-GB" sz="1200" baseline="-25000" dirty="0">
                <a:solidFill>
                  <a:srgbClr val="FF0000"/>
                </a:solidFill>
                <a:cs typeface="Arial" pitchFamily="34" charset="0"/>
              </a:rPr>
              <a:t>7</a:t>
            </a:r>
            <a:r>
              <a:rPr lang="en-GB" sz="1200" dirty="0">
                <a:solidFill>
                  <a:srgbClr val="FF0000"/>
                </a:solidFill>
                <a:cs typeface="Arial" pitchFamily="34" charset="0"/>
              </a:rPr>
              <a:t>    +	</a:t>
            </a:r>
            <a:r>
              <a:rPr lang="el-GR" sz="1200" dirty="0">
                <a:solidFill>
                  <a:srgbClr val="FF0000"/>
                </a:solidFill>
                <a:cs typeface="Arial" pitchFamily="34" charset="0"/>
              </a:rPr>
              <a:t>β</a:t>
            </a:r>
            <a:r>
              <a:rPr lang="en-GB" sz="1200" baseline="-25000" dirty="0">
                <a:solidFill>
                  <a:srgbClr val="FF0000"/>
                </a:solidFill>
                <a:cs typeface="Arial" pitchFamily="34" charset="0"/>
              </a:rPr>
              <a:t>8</a:t>
            </a:r>
            <a:r>
              <a:rPr lang="en-GB" sz="1200" dirty="0">
                <a:solidFill>
                  <a:srgbClr val="FF0000"/>
                </a:solidFill>
                <a:cs typeface="Arial" pitchFamily="34" charset="0"/>
              </a:rPr>
              <a:t> X</a:t>
            </a:r>
            <a:r>
              <a:rPr lang="en-GB" sz="1200" baseline="-25000" dirty="0">
                <a:solidFill>
                  <a:srgbClr val="FF0000"/>
                </a:solidFill>
                <a:cs typeface="Arial" pitchFamily="34" charset="0"/>
              </a:rPr>
              <a:t>8</a:t>
            </a:r>
            <a:r>
              <a:rPr lang="en-GB" sz="1200" dirty="0">
                <a:solidFill>
                  <a:srgbClr val="FF0000"/>
                </a:solidFill>
                <a:cs typeface="Arial" pitchFamily="34" charset="0"/>
              </a:rPr>
              <a:t> </a:t>
            </a:r>
          </a:p>
          <a:p>
            <a:endParaRPr lang="en-GB" sz="1200" dirty="0">
              <a:solidFill>
                <a:srgbClr val="FF0000"/>
              </a:solidFill>
              <a:cs typeface="Arial" pitchFamily="34" charset="0"/>
            </a:endParaRPr>
          </a:p>
          <a:p>
            <a:r>
              <a:rPr lang="en-GB" sz="1200" dirty="0">
                <a:solidFill>
                  <a:srgbClr val="FF0000"/>
                </a:solidFill>
                <a:cs typeface="Arial" pitchFamily="34" charset="0"/>
              </a:rPr>
              <a:t>         + 	</a:t>
            </a:r>
            <a:r>
              <a:rPr lang="el-GR" sz="1200" dirty="0">
                <a:solidFill>
                  <a:srgbClr val="FF0000"/>
                </a:solidFill>
                <a:cs typeface="Arial" pitchFamily="34" charset="0"/>
              </a:rPr>
              <a:t>β</a:t>
            </a:r>
            <a:r>
              <a:rPr lang="en-GB" sz="1200" baseline="-25000" dirty="0">
                <a:solidFill>
                  <a:srgbClr val="FF0000"/>
                </a:solidFill>
                <a:cs typeface="Arial" pitchFamily="34" charset="0"/>
              </a:rPr>
              <a:t>9</a:t>
            </a:r>
            <a:r>
              <a:rPr lang="en-GB" sz="1200" dirty="0">
                <a:solidFill>
                  <a:srgbClr val="FF0000"/>
                </a:solidFill>
                <a:cs typeface="Arial" pitchFamily="34" charset="0"/>
              </a:rPr>
              <a:t> X</a:t>
            </a:r>
            <a:r>
              <a:rPr lang="en-GB" sz="1200" baseline="-25000" dirty="0">
                <a:solidFill>
                  <a:srgbClr val="FF0000"/>
                </a:solidFill>
                <a:cs typeface="Arial" pitchFamily="34" charset="0"/>
              </a:rPr>
              <a:t>9</a:t>
            </a:r>
            <a:r>
              <a:rPr lang="en-GB" sz="1200" dirty="0">
                <a:solidFill>
                  <a:srgbClr val="FF0000"/>
                </a:solidFill>
                <a:cs typeface="Arial" pitchFamily="34" charset="0"/>
              </a:rPr>
              <a:t>   +  	</a:t>
            </a:r>
            <a:r>
              <a:rPr lang="el-GR" sz="1200" dirty="0">
                <a:solidFill>
                  <a:srgbClr val="FF0000"/>
                </a:solidFill>
                <a:cs typeface="Arial" pitchFamily="34" charset="0"/>
              </a:rPr>
              <a:t>β</a:t>
            </a:r>
            <a:r>
              <a:rPr lang="en-GB" sz="1200" baseline="-25000" dirty="0">
                <a:solidFill>
                  <a:srgbClr val="FF0000"/>
                </a:solidFill>
                <a:cs typeface="Arial" pitchFamily="34" charset="0"/>
              </a:rPr>
              <a:t>10</a:t>
            </a:r>
            <a:r>
              <a:rPr lang="en-GB" sz="1200" dirty="0">
                <a:solidFill>
                  <a:srgbClr val="FF0000"/>
                </a:solidFill>
                <a:cs typeface="Arial" pitchFamily="34" charset="0"/>
              </a:rPr>
              <a:t>X</a:t>
            </a:r>
            <a:r>
              <a:rPr lang="en-GB" sz="1200" baseline="-25000" dirty="0">
                <a:solidFill>
                  <a:srgbClr val="FF0000"/>
                </a:solidFill>
                <a:cs typeface="Arial" pitchFamily="34" charset="0"/>
              </a:rPr>
              <a:t>10</a:t>
            </a:r>
            <a:r>
              <a:rPr lang="en-GB" sz="1200" dirty="0">
                <a:solidFill>
                  <a:srgbClr val="FF0000"/>
                </a:solidFill>
                <a:cs typeface="Arial" pitchFamily="34" charset="0"/>
              </a:rPr>
              <a:t>  + 	</a:t>
            </a:r>
            <a:r>
              <a:rPr lang="el-GR" sz="1200" dirty="0">
                <a:solidFill>
                  <a:srgbClr val="FF0000"/>
                </a:solidFill>
                <a:cs typeface="Arial" pitchFamily="34" charset="0"/>
              </a:rPr>
              <a:t>β</a:t>
            </a:r>
            <a:r>
              <a:rPr lang="en-GB" sz="1200" baseline="-25000" dirty="0">
                <a:solidFill>
                  <a:srgbClr val="FF0000"/>
                </a:solidFill>
                <a:cs typeface="Arial" pitchFamily="34" charset="0"/>
              </a:rPr>
              <a:t>11</a:t>
            </a:r>
            <a:r>
              <a:rPr lang="en-GB" sz="1200" dirty="0">
                <a:solidFill>
                  <a:srgbClr val="FF0000"/>
                </a:solidFill>
                <a:cs typeface="Arial" pitchFamily="34" charset="0"/>
              </a:rPr>
              <a:t>X</a:t>
            </a:r>
            <a:r>
              <a:rPr lang="en-GB" sz="1200" baseline="-25000" dirty="0">
                <a:solidFill>
                  <a:srgbClr val="FF0000"/>
                </a:solidFill>
                <a:cs typeface="Arial" pitchFamily="34" charset="0"/>
              </a:rPr>
              <a:t>11</a:t>
            </a:r>
            <a:r>
              <a:rPr lang="en-GB" sz="1200" dirty="0">
                <a:solidFill>
                  <a:srgbClr val="FF0000"/>
                </a:solidFill>
                <a:cs typeface="Arial" pitchFamily="34" charset="0"/>
              </a:rPr>
              <a:t>  + 	</a:t>
            </a:r>
            <a:r>
              <a:rPr lang="el-GR" sz="1200" dirty="0">
                <a:solidFill>
                  <a:srgbClr val="FF0000"/>
                </a:solidFill>
                <a:cs typeface="Arial" pitchFamily="34" charset="0"/>
              </a:rPr>
              <a:t>β</a:t>
            </a:r>
            <a:r>
              <a:rPr lang="en-GB" sz="1200" baseline="-25000" dirty="0">
                <a:solidFill>
                  <a:srgbClr val="FF0000"/>
                </a:solidFill>
                <a:cs typeface="Arial" pitchFamily="34" charset="0"/>
              </a:rPr>
              <a:t>12</a:t>
            </a:r>
            <a:r>
              <a:rPr lang="en-GB" sz="1200" dirty="0">
                <a:solidFill>
                  <a:srgbClr val="FF0000"/>
                </a:solidFill>
                <a:cs typeface="Arial" pitchFamily="34" charset="0"/>
              </a:rPr>
              <a:t>X</a:t>
            </a:r>
            <a:r>
              <a:rPr lang="en-GB" sz="1200" baseline="-25000" dirty="0">
                <a:solidFill>
                  <a:srgbClr val="FF0000"/>
                </a:solidFill>
                <a:cs typeface="Arial" pitchFamily="34" charset="0"/>
              </a:rPr>
              <a:t>12   </a:t>
            </a:r>
            <a:r>
              <a:rPr lang="en-GB" sz="1200" dirty="0">
                <a:solidFill>
                  <a:srgbClr val="FF0000"/>
                </a:solidFill>
                <a:cs typeface="Arial" pitchFamily="34" charset="0"/>
              </a:rPr>
              <a:t>+ 	</a:t>
            </a:r>
            <a:r>
              <a:rPr lang="el-GR" sz="1200" dirty="0">
                <a:solidFill>
                  <a:srgbClr val="FF0000"/>
                </a:solidFill>
                <a:cs typeface="Arial" pitchFamily="34" charset="0"/>
              </a:rPr>
              <a:t>β</a:t>
            </a:r>
            <a:r>
              <a:rPr lang="en-GB" sz="1200" baseline="-25000" dirty="0">
                <a:solidFill>
                  <a:srgbClr val="FF0000"/>
                </a:solidFill>
                <a:cs typeface="Arial" pitchFamily="34" charset="0"/>
              </a:rPr>
              <a:t>13</a:t>
            </a:r>
            <a:r>
              <a:rPr lang="en-GB" sz="1200" dirty="0">
                <a:solidFill>
                  <a:srgbClr val="FF0000"/>
                </a:solidFill>
                <a:cs typeface="Arial" pitchFamily="34" charset="0"/>
              </a:rPr>
              <a:t>X</a:t>
            </a:r>
            <a:r>
              <a:rPr lang="en-GB" sz="1200" baseline="-25000" dirty="0">
                <a:solidFill>
                  <a:srgbClr val="FF0000"/>
                </a:solidFill>
                <a:cs typeface="Arial" pitchFamily="34" charset="0"/>
              </a:rPr>
              <a:t>13</a:t>
            </a:r>
            <a:r>
              <a:rPr lang="en-GB" sz="1200" dirty="0">
                <a:solidFill>
                  <a:srgbClr val="FF0000"/>
                </a:solidFill>
                <a:cs typeface="Arial" pitchFamily="34" charset="0"/>
              </a:rPr>
              <a:t>  </a:t>
            </a:r>
            <a:r>
              <a:rPr lang="en-GB" sz="1200" dirty="0">
                <a:solidFill>
                  <a:schemeClr val="tx2"/>
                </a:solidFill>
                <a:cs typeface="Arial" pitchFamily="34" charset="0"/>
              </a:rPr>
              <a:t>+ 	</a:t>
            </a:r>
            <a:r>
              <a:rPr lang="el-GR" sz="1200" dirty="0">
                <a:solidFill>
                  <a:schemeClr val="tx2"/>
                </a:solidFill>
                <a:cs typeface="Arial" pitchFamily="34" charset="0"/>
              </a:rPr>
              <a:t>β</a:t>
            </a:r>
            <a:r>
              <a:rPr lang="en-GB" sz="1200" baseline="-25000" dirty="0">
                <a:solidFill>
                  <a:schemeClr val="tx2"/>
                </a:solidFill>
                <a:cs typeface="Arial" pitchFamily="34" charset="0"/>
              </a:rPr>
              <a:t>14</a:t>
            </a:r>
            <a:r>
              <a:rPr lang="en-GB" sz="1200" dirty="0">
                <a:solidFill>
                  <a:schemeClr val="tx2"/>
                </a:solidFill>
                <a:cs typeface="Arial" pitchFamily="34" charset="0"/>
              </a:rPr>
              <a:t>X</a:t>
            </a:r>
            <a:r>
              <a:rPr lang="en-GB" sz="1200" baseline="-25000" dirty="0">
                <a:solidFill>
                  <a:schemeClr val="tx2"/>
                </a:solidFill>
                <a:cs typeface="Arial" pitchFamily="34" charset="0"/>
              </a:rPr>
              <a:t>14</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15</a:t>
            </a:r>
            <a:r>
              <a:rPr lang="en-GB" sz="1200" dirty="0">
                <a:solidFill>
                  <a:schemeClr val="tx2"/>
                </a:solidFill>
                <a:cs typeface="Arial" pitchFamily="34" charset="0"/>
              </a:rPr>
              <a:t>X</a:t>
            </a:r>
            <a:r>
              <a:rPr lang="en-GB" sz="1200" baseline="-25000" dirty="0">
                <a:solidFill>
                  <a:schemeClr val="tx2"/>
                </a:solidFill>
                <a:cs typeface="Arial" pitchFamily="34" charset="0"/>
              </a:rPr>
              <a:t>15</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16</a:t>
            </a:r>
            <a:r>
              <a:rPr lang="en-GB" sz="1200" dirty="0">
                <a:solidFill>
                  <a:schemeClr val="tx2"/>
                </a:solidFill>
                <a:cs typeface="Arial" pitchFamily="34" charset="0"/>
              </a:rPr>
              <a:t>X</a:t>
            </a:r>
            <a:r>
              <a:rPr lang="en-GB" sz="1200" baseline="-25000" dirty="0">
                <a:solidFill>
                  <a:schemeClr val="tx2"/>
                </a:solidFill>
                <a:cs typeface="Arial" pitchFamily="34" charset="0"/>
              </a:rPr>
              <a:t>16</a:t>
            </a:r>
            <a:r>
              <a:rPr lang="en-GB" sz="1200" dirty="0">
                <a:solidFill>
                  <a:schemeClr val="tx2"/>
                </a:solidFill>
                <a:cs typeface="Arial" pitchFamily="34" charset="0"/>
              </a:rPr>
              <a:t> </a:t>
            </a:r>
          </a:p>
          <a:p>
            <a:endParaRPr lang="en-GB" sz="1200" dirty="0">
              <a:solidFill>
                <a:schemeClr val="tx2"/>
              </a:solidFill>
              <a:cs typeface="Arial" pitchFamily="34" charset="0"/>
            </a:endParaRPr>
          </a:p>
          <a:p>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17</a:t>
            </a:r>
            <a:r>
              <a:rPr lang="en-GB" sz="1200" dirty="0">
                <a:solidFill>
                  <a:schemeClr val="tx2"/>
                </a:solidFill>
                <a:cs typeface="Arial" pitchFamily="34" charset="0"/>
              </a:rPr>
              <a:t>X</a:t>
            </a:r>
            <a:r>
              <a:rPr lang="en-GB" sz="1200" baseline="-25000" dirty="0">
                <a:solidFill>
                  <a:schemeClr val="tx2"/>
                </a:solidFill>
                <a:cs typeface="Arial" pitchFamily="34" charset="0"/>
              </a:rPr>
              <a:t>17</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18</a:t>
            </a:r>
            <a:r>
              <a:rPr lang="en-GB" sz="1200" dirty="0">
                <a:solidFill>
                  <a:schemeClr val="tx2"/>
                </a:solidFill>
                <a:cs typeface="Arial" pitchFamily="34" charset="0"/>
              </a:rPr>
              <a:t>X</a:t>
            </a:r>
            <a:r>
              <a:rPr lang="en-GB" sz="1200" baseline="-25000" dirty="0">
                <a:solidFill>
                  <a:schemeClr val="tx2"/>
                </a:solidFill>
                <a:cs typeface="Arial" pitchFamily="34" charset="0"/>
              </a:rPr>
              <a:t>18</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19</a:t>
            </a:r>
            <a:r>
              <a:rPr lang="en-GB" sz="1200" dirty="0">
                <a:solidFill>
                  <a:schemeClr val="tx2"/>
                </a:solidFill>
                <a:cs typeface="Arial" pitchFamily="34" charset="0"/>
              </a:rPr>
              <a:t>X</a:t>
            </a:r>
            <a:r>
              <a:rPr lang="en-GB" sz="1200" baseline="-25000" dirty="0">
                <a:solidFill>
                  <a:schemeClr val="tx2"/>
                </a:solidFill>
                <a:cs typeface="Arial" pitchFamily="34" charset="0"/>
              </a:rPr>
              <a:t>19</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20</a:t>
            </a:r>
            <a:r>
              <a:rPr lang="en-GB" sz="1200" dirty="0">
                <a:solidFill>
                  <a:schemeClr val="tx2"/>
                </a:solidFill>
                <a:cs typeface="Arial" pitchFamily="34" charset="0"/>
              </a:rPr>
              <a:t>X</a:t>
            </a:r>
            <a:r>
              <a:rPr lang="en-GB" sz="1200" baseline="-25000" dirty="0">
                <a:solidFill>
                  <a:schemeClr val="tx2"/>
                </a:solidFill>
                <a:cs typeface="Arial" pitchFamily="34" charset="0"/>
              </a:rPr>
              <a:t>20   </a:t>
            </a:r>
            <a:r>
              <a:rPr lang="en-GB" sz="1200" dirty="0">
                <a:solidFill>
                  <a:schemeClr val="tx2"/>
                </a:solidFill>
                <a:cs typeface="Arial" pitchFamily="34" charset="0"/>
              </a:rPr>
              <a:t>+ 	</a:t>
            </a:r>
            <a:r>
              <a:rPr lang="el-GR" sz="1200" dirty="0">
                <a:solidFill>
                  <a:schemeClr val="tx2"/>
                </a:solidFill>
                <a:cs typeface="Arial" pitchFamily="34" charset="0"/>
              </a:rPr>
              <a:t>β</a:t>
            </a:r>
            <a:r>
              <a:rPr lang="en-GB" sz="1200" baseline="-25000" dirty="0">
                <a:solidFill>
                  <a:schemeClr val="tx2"/>
                </a:solidFill>
                <a:cs typeface="Arial" pitchFamily="34" charset="0"/>
              </a:rPr>
              <a:t>21</a:t>
            </a:r>
            <a:r>
              <a:rPr lang="en-GB" sz="1200" dirty="0">
                <a:solidFill>
                  <a:schemeClr val="tx2"/>
                </a:solidFill>
                <a:cs typeface="Arial" pitchFamily="34" charset="0"/>
              </a:rPr>
              <a:t>X</a:t>
            </a:r>
            <a:r>
              <a:rPr lang="en-GB" sz="1200" baseline="-25000" dirty="0">
                <a:solidFill>
                  <a:schemeClr val="tx2"/>
                </a:solidFill>
                <a:cs typeface="Arial" pitchFamily="34" charset="0"/>
              </a:rPr>
              <a:t>21</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22</a:t>
            </a:r>
            <a:r>
              <a:rPr lang="en-GB" sz="1200" dirty="0">
                <a:solidFill>
                  <a:schemeClr val="tx2"/>
                </a:solidFill>
                <a:cs typeface="Arial" pitchFamily="34" charset="0"/>
              </a:rPr>
              <a:t>X</a:t>
            </a:r>
            <a:r>
              <a:rPr lang="en-GB" sz="1200" baseline="-25000" dirty="0">
                <a:solidFill>
                  <a:schemeClr val="tx2"/>
                </a:solidFill>
                <a:cs typeface="Arial" pitchFamily="34" charset="0"/>
              </a:rPr>
              <a:t>22</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23</a:t>
            </a:r>
            <a:r>
              <a:rPr lang="en-GB" sz="1200" dirty="0">
                <a:solidFill>
                  <a:schemeClr val="tx2"/>
                </a:solidFill>
                <a:cs typeface="Arial" pitchFamily="34" charset="0"/>
              </a:rPr>
              <a:t>X</a:t>
            </a:r>
            <a:r>
              <a:rPr lang="en-GB" sz="1200" baseline="-25000" dirty="0">
                <a:solidFill>
                  <a:schemeClr val="tx2"/>
                </a:solidFill>
                <a:cs typeface="Arial" pitchFamily="34" charset="0"/>
              </a:rPr>
              <a:t>23</a:t>
            </a:r>
            <a:r>
              <a:rPr lang="en-GB" sz="1200" dirty="0">
                <a:solidFill>
                  <a:schemeClr val="tx2"/>
                </a:solidFill>
                <a:cs typeface="Arial" pitchFamily="34" charset="0"/>
              </a:rPr>
              <a:t>  +  	</a:t>
            </a:r>
            <a:r>
              <a:rPr lang="el-GR" sz="1200" dirty="0">
                <a:solidFill>
                  <a:schemeClr val="tx2"/>
                </a:solidFill>
                <a:cs typeface="Arial" pitchFamily="34" charset="0"/>
              </a:rPr>
              <a:t>β</a:t>
            </a:r>
            <a:r>
              <a:rPr lang="en-GB" sz="1200" baseline="-25000" dirty="0">
                <a:solidFill>
                  <a:schemeClr val="tx2"/>
                </a:solidFill>
                <a:cs typeface="Arial" pitchFamily="34" charset="0"/>
              </a:rPr>
              <a:t>24</a:t>
            </a:r>
            <a:r>
              <a:rPr lang="en-GB" sz="1200" dirty="0">
                <a:solidFill>
                  <a:schemeClr val="tx2"/>
                </a:solidFill>
                <a:cs typeface="Arial" pitchFamily="34" charset="0"/>
              </a:rPr>
              <a:t>X</a:t>
            </a:r>
            <a:r>
              <a:rPr lang="en-GB" sz="1200" baseline="-25000" dirty="0">
                <a:solidFill>
                  <a:schemeClr val="tx2"/>
                </a:solidFill>
                <a:cs typeface="Arial" pitchFamily="34" charset="0"/>
              </a:rPr>
              <a:t>24</a:t>
            </a:r>
            <a:r>
              <a:rPr lang="en-GB" sz="1200" dirty="0">
                <a:solidFill>
                  <a:schemeClr val="tx2"/>
                </a:solidFill>
                <a:cs typeface="Arial" pitchFamily="34" charset="0"/>
              </a:rPr>
              <a:t> </a:t>
            </a:r>
          </a:p>
          <a:p>
            <a:endParaRPr lang="en-GB" sz="1200" dirty="0">
              <a:cs typeface="Arial" pitchFamily="34" charset="0"/>
            </a:endParaRPr>
          </a:p>
          <a:p>
            <a:r>
              <a:rPr lang="en-GB" sz="1200" dirty="0">
                <a:cs typeface="Arial" pitchFamily="34" charset="0"/>
              </a:rPr>
              <a:t>         +  	</a:t>
            </a:r>
            <a:r>
              <a:rPr lang="en-GB" sz="1200" dirty="0">
                <a:solidFill>
                  <a:srgbClr val="FF0000"/>
                </a:solidFill>
                <a:cs typeface="Arial" pitchFamily="34" charset="0"/>
              </a:rPr>
              <a:t>e</a:t>
            </a:r>
          </a:p>
        </p:txBody>
      </p:sp>
      <p:sp>
        <p:nvSpPr>
          <p:cNvPr id="5" name="TextBox 4"/>
          <p:cNvSpPr txBox="1"/>
          <p:nvPr/>
        </p:nvSpPr>
        <p:spPr>
          <a:xfrm>
            <a:off x="457201" y="3452153"/>
            <a:ext cx="7832436" cy="369332"/>
          </a:xfrm>
          <a:prstGeom prst="rect">
            <a:avLst/>
          </a:prstGeom>
          <a:solidFill>
            <a:srgbClr val="FF6600"/>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dirty="0" smtClean="0"/>
              <a:t>Create multiple GRMs, and estimate the variance attributable to each GRM</a:t>
            </a:r>
          </a:p>
        </p:txBody>
      </p:sp>
      <p:pic>
        <p:nvPicPr>
          <p:cNvPr id="6" name="Picture 5" descr="partition.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90" y="4029241"/>
            <a:ext cx="2320636" cy="1714177"/>
          </a:xfrm>
          <a:prstGeom prst="rect">
            <a:avLst/>
          </a:prstGeom>
        </p:spPr>
      </p:pic>
      <p:sp>
        <p:nvSpPr>
          <p:cNvPr id="7" name="TextBox 6"/>
          <p:cNvSpPr txBox="1"/>
          <p:nvPr/>
        </p:nvSpPr>
        <p:spPr>
          <a:xfrm>
            <a:off x="3209636" y="4110182"/>
            <a:ext cx="5080001" cy="2031325"/>
          </a:xfrm>
          <a:prstGeom prst="rect">
            <a:avLst/>
          </a:prstGeom>
          <a:noFill/>
        </p:spPr>
        <p:txBody>
          <a:bodyPr wrap="square" rtlCol="0">
            <a:spAutoFit/>
          </a:bodyPr>
          <a:lstStyle/>
          <a:p>
            <a:r>
              <a:rPr lang="en-US" dirty="0" smtClean="0"/>
              <a:t>Examples:</a:t>
            </a:r>
          </a:p>
          <a:p>
            <a:endParaRPr lang="en-US" dirty="0" smtClean="0"/>
          </a:p>
          <a:p>
            <a:pPr marL="285750" indent="-285750">
              <a:buFontTx/>
              <a:buChar char="-"/>
            </a:pPr>
            <a:r>
              <a:rPr lang="en-US" dirty="0" smtClean="0"/>
              <a:t>A partition for each chromosome</a:t>
            </a:r>
          </a:p>
          <a:p>
            <a:pPr marL="285750" indent="-285750">
              <a:buFontTx/>
              <a:buChar char="-"/>
            </a:pPr>
            <a:r>
              <a:rPr lang="en-US" dirty="0" smtClean="0"/>
              <a:t>Two partitions to compare genic </a:t>
            </a:r>
            <a:r>
              <a:rPr lang="en-US" dirty="0" err="1" smtClean="0"/>
              <a:t>vs</a:t>
            </a:r>
            <a:r>
              <a:rPr lang="en-US" dirty="0" smtClean="0"/>
              <a:t> non-genic SNPs</a:t>
            </a:r>
          </a:p>
          <a:p>
            <a:pPr marL="285750" indent="-285750">
              <a:buFontTx/>
              <a:buChar char="-"/>
            </a:pPr>
            <a:r>
              <a:rPr lang="en-US" dirty="0" smtClean="0"/>
              <a:t>Divide SNPs into different MAF categories</a:t>
            </a:r>
          </a:p>
          <a:p>
            <a:pPr marL="285750" indent="-285750">
              <a:buFontTx/>
              <a:buChar char="-"/>
            </a:pPr>
            <a:endParaRPr lang="en-US" dirty="0"/>
          </a:p>
        </p:txBody>
      </p:sp>
    </p:spTree>
    <p:extLst>
      <p:ext uri="{BB962C8B-B14F-4D97-AF65-F5344CB8AC3E}">
        <p14:creationId xmlns:p14="http://schemas.microsoft.com/office/powerpoint/2010/main" val="146668406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LD score regression</a:t>
            </a:r>
            <a:endParaRPr lang="en-US" dirty="0"/>
          </a:p>
        </p:txBody>
      </p:sp>
      <p:sp>
        <p:nvSpPr>
          <p:cNvPr id="5" name="Content Placeholder 4"/>
          <p:cNvSpPr>
            <a:spLocks noGrp="1"/>
          </p:cNvSpPr>
          <p:nvPr>
            <p:ph sz="half" idx="2"/>
          </p:nvPr>
        </p:nvSpPr>
        <p:spPr/>
        <p:txBody>
          <a:bodyPr>
            <a:normAutofit fontScale="92500" lnSpcReduction="10000"/>
          </a:bodyPr>
          <a:lstStyle/>
          <a:p>
            <a:r>
              <a:rPr lang="en-US" dirty="0" smtClean="0"/>
              <a:t>Imagine every SNP </a:t>
            </a:r>
            <a:r>
              <a:rPr lang="en-US" dirty="0" smtClean="0"/>
              <a:t>has a random </a:t>
            </a:r>
            <a:r>
              <a:rPr lang="en-US" dirty="0" smtClean="0"/>
              <a:t>effect</a:t>
            </a:r>
          </a:p>
          <a:p>
            <a:r>
              <a:rPr lang="en-US" dirty="0" smtClean="0"/>
              <a:t>In GWAS, a SNP with high LD would have larger effects because they would be the combined influence of their own effect and those that are correlated with them</a:t>
            </a:r>
            <a:endParaRPr lang="en-US" dirty="0"/>
          </a:p>
        </p:txBody>
      </p:sp>
      <p:pic>
        <p:nvPicPr>
          <p:cNvPr id="6" name="Content Placeholder 4" descr="tag snps.png"/>
          <p:cNvPicPr>
            <a:picLocks noGrp="1" noChangeAspect="1"/>
          </p:cNvPicPr>
          <p:nvPr>
            <p:ph sz="half" idx="1"/>
          </p:nvPr>
        </p:nvPicPr>
        <p:blipFill>
          <a:blip r:embed="rId2">
            <a:extLst>
              <a:ext uri="{28A0092B-C50C-407E-A947-70E740481C1C}">
                <a14:useLocalDpi xmlns:a14="http://schemas.microsoft.com/office/drawing/2010/main" val="0"/>
              </a:ext>
            </a:extLst>
          </a:blip>
          <a:srcRect t="-34602" b="-34602"/>
          <a:stretch>
            <a:fillRect/>
          </a:stretch>
        </p:blipFill>
        <p:spPr/>
      </p:pic>
    </p:spTree>
    <p:extLst>
      <p:ext uri="{BB962C8B-B14F-4D97-AF65-F5344CB8AC3E}">
        <p14:creationId xmlns:p14="http://schemas.microsoft.com/office/powerpoint/2010/main" val="20739722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Genome partitioning: polygenic model</a:t>
            </a:r>
            <a:endParaRPr lang="en-US" dirty="0"/>
          </a:p>
        </p:txBody>
      </p:sp>
      <p:pic>
        <p:nvPicPr>
          <p:cNvPr id="4" name="Content Placeholder 3" descr="chromosome partitioning.png"/>
          <p:cNvPicPr>
            <a:picLocks noGrp="1" noChangeAspect="1"/>
          </p:cNvPicPr>
          <p:nvPr>
            <p:ph idx="1"/>
          </p:nvPr>
        </p:nvPicPr>
        <p:blipFill>
          <a:blip r:embed="rId3">
            <a:extLst>
              <a:ext uri="{28A0092B-C50C-407E-A947-70E740481C1C}">
                <a14:useLocalDpi xmlns:a14="http://schemas.microsoft.com/office/drawing/2010/main" val="0"/>
              </a:ext>
            </a:extLst>
          </a:blip>
          <a:srcRect l="-25527" r="-25527"/>
          <a:stretch>
            <a:fillRect/>
          </a:stretch>
        </p:blipFill>
        <p:spPr/>
      </p:pic>
      <p:sp>
        <p:nvSpPr>
          <p:cNvPr id="5" name="TextBox 4"/>
          <p:cNvSpPr txBox="1"/>
          <p:nvPr/>
        </p:nvSpPr>
        <p:spPr>
          <a:xfrm>
            <a:off x="7804726" y="1524000"/>
            <a:ext cx="1339273" cy="1477328"/>
          </a:xfrm>
          <a:prstGeom prst="rect">
            <a:avLst/>
          </a:prstGeom>
          <a:noFill/>
        </p:spPr>
        <p:txBody>
          <a:bodyPr wrap="square" rtlCol="0">
            <a:spAutoFit/>
          </a:bodyPr>
          <a:lstStyle/>
          <a:p>
            <a:pPr marL="342900" indent="-342900">
              <a:buAutoNum type="alphaLcParenR"/>
            </a:pPr>
            <a:r>
              <a:rPr lang="en-GB" dirty="0">
                <a:cs typeface="Arial" pitchFamily="34" charset="0"/>
              </a:rPr>
              <a:t>H</a:t>
            </a:r>
            <a:r>
              <a:rPr lang="en-GB" dirty="0" smtClean="0">
                <a:cs typeface="Arial" pitchFamily="34" charset="0"/>
              </a:rPr>
              <a:t>eight </a:t>
            </a:r>
          </a:p>
          <a:p>
            <a:pPr marL="342900" indent="-342900">
              <a:buAutoNum type="alphaLcParenR"/>
            </a:pPr>
            <a:r>
              <a:rPr lang="en-GB" dirty="0" smtClean="0">
                <a:cs typeface="Arial" pitchFamily="34" charset="0"/>
              </a:rPr>
              <a:t>BMI</a:t>
            </a:r>
          </a:p>
          <a:p>
            <a:pPr marL="342900" indent="-342900">
              <a:buAutoNum type="alphaLcParenR"/>
            </a:pPr>
            <a:r>
              <a:rPr lang="en-GB" dirty="0" err="1" smtClean="0">
                <a:cs typeface="Arial" pitchFamily="34" charset="0"/>
              </a:rPr>
              <a:t>vWF</a:t>
            </a:r>
            <a:endParaRPr lang="en-GB" dirty="0">
              <a:cs typeface="Arial" pitchFamily="34" charset="0"/>
            </a:endParaRPr>
          </a:p>
          <a:p>
            <a:pPr marL="342900" indent="-342900">
              <a:buAutoNum type="alphaLcParenR"/>
            </a:pPr>
            <a:r>
              <a:rPr lang="en-GB" dirty="0" err="1" smtClean="0">
                <a:cs typeface="Arial" pitchFamily="34" charset="0"/>
              </a:rPr>
              <a:t>QTi</a:t>
            </a:r>
            <a:endParaRPr lang="en-GB" dirty="0">
              <a:cs typeface="Arial" pitchFamily="34" charset="0"/>
            </a:endParaRPr>
          </a:p>
          <a:p>
            <a:endParaRPr lang="en-US" dirty="0"/>
          </a:p>
        </p:txBody>
      </p:sp>
      <p:sp>
        <p:nvSpPr>
          <p:cNvPr id="6" name="TextBox 5"/>
          <p:cNvSpPr txBox="1"/>
          <p:nvPr/>
        </p:nvSpPr>
        <p:spPr>
          <a:xfrm>
            <a:off x="7866735" y="5756059"/>
            <a:ext cx="1251364" cy="276999"/>
          </a:xfrm>
          <a:prstGeom prst="rect">
            <a:avLst/>
          </a:prstGeom>
          <a:noFill/>
        </p:spPr>
        <p:txBody>
          <a:bodyPr wrap="none" rtlCol="0">
            <a:spAutoFit/>
          </a:bodyPr>
          <a:lstStyle/>
          <a:p>
            <a:r>
              <a:rPr lang="en-US" sz="1200" dirty="0" smtClean="0"/>
              <a:t>Yang et al 2012</a:t>
            </a:r>
            <a:endParaRPr lang="en-US" sz="1200" dirty="0"/>
          </a:p>
        </p:txBody>
      </p:sp>
    </p:spTree>
    <p:extLst>
      <p:ext uri="{BB962C8B-B14F-4D97-AF65-F5344CB8AC3E}">
        <p14:creationId xmlns:p14="http://schemas.microsoft.com/office/powerpoint/2010/main" val="363303363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Genetic correlations – bivariate analysis</a:t>
            </a:r>
            <a:endParaRPr lang="en-US" dirty="0"/>
          </a:p>
        </p:txBody>
      </p:sp>
      <p:sp>
        <p:nvSpPr>
          <p:cNvPr id="3" name="Content Placeholder 2"/>
          <p:cNvSpPr>
            <a:spLocks noGrp="1"/>
          </p:cNvSpPr>
          <p:nvPr>
            <p:ph idx="1"/>
          </p:nvPr>
        </p:nvSpPr>
        <p:spPr>
          <a:xfrm>
            <a:off x="457200" y="1600201"/>
            <a:ext cx="8229600" cy="939799"/>
          </a:xfrm>
        </p:spPr>
        <p:txBody>
          <a:bodyPr>
            <a:normAutofit/>
          </a:bodyPr>
          <a:lstStyle/>
          <a:p>
            <a:pPr marL="0" indent="0">
              <a:buNone/>
            </a:pPr>
            <a:r>
              <a:rPr lang="en-GB" sz="1200" dirty="0">
                <a:solidFill>
                  <a:srgbClr val="FF0000"/>
                </a:solidFill>
                <a:cs typeface="Arial" pitchFamily="34" charset="0"/>
              </a:rPr>
              <a:t>Y</a:t>
            </a:r>
            <a:r>
              <a:rPr lang="en-GB" sz="1200" baseline="-25000" dirty="0">
                <a:solidFill>
                  <a:srgbClr val="FF0000"/>
                </a:solidFill>
                <a:cs typeface="Arial" pitchFamily="34" charset="0"/>
              </a:rPr>
              <a:t>1</a:t>
            </a:r>
            <a:r>
              <a:rPr lang="en-GB" sz="1200" dirty="0">
                <a:solidFill>
                  <a:srgbClr val="FF0000"/>
                </a:solidFill>
                <a:cs typeface="Arial" pitchFamily="34" charset="0"/>
              </a:rPr>
              <a:t>       =  	</a:t>
            </a:r>
            <a:r>
              <a:rPr lang="el-GR" sz="1200" dirty="0">
                <a:solidFill>
                  <a:srgbClr val="FF0000"/>
                </a:solidFill>
                <a:cs typeface="Arial" pitchFamily="34" charset="0"/>
              </a:rPr>
              <a:t>α</a:t>
            </a:r>
            <a:r>
              <a:rPr lang="en-GB" sz="1200" baseline="-25000" dirty="0">
                <a:solidFill>
                  <a:srgbClr val="FF0000"/>
                </a:solidFill>
                <a:cs typeface="Arial" pitchFamily="34" charset="0"/>
              </a:rPr>
              <a:t>1</a:t>
            </a:r>
            <a:r>
              <a:rPr lang="el-GR" sz="1200" dirty="0">
                <a:solidFill>
                  <a:srgbClr val="FF0000"/>
                </a:solidFill>
                <a:cs typeface="Arial" pitchFamily="34" charset="0"/>
              </a:rPr>
              <a:t> </a:t>
            </a:r>
            <a:r>
              <a:rPr lang="en-GB" sz="1200" dirty="0">
                <a:solidFill>
                  <a:srgbClr val="FF0000"/>
                </a:solidFill>
                <a:cs typeface="Arial" pitchFamily="34" charset="0"/>
              </a:rPr>
              <a:t>     + 	</a:t>
            </a:r>
            <a:r>
              <a:rPr lang="el-GR" sz="1200" dirty="0">
                <a:solidFill>
                  <a:srgbClr val="FF0000"/>
                </a:solidFill>
                <a:cs typeface="Arial" pitchFamily="34" charset="0"/>
              </a:rPr>
              <a:t>β</a:t>
            </a:r>
            <a:r>
              <a:rPr lang="en-GB" sz="1200" baseline="-25000" dirty="0">
                <a:solidFill>
                  <a:srgbClr val="FF0000"/>
                </a:solidFill>
                <a:cs typeface="Arial" pitchFamily="34" charset="0"/>
              </a:rPr>
              <a:t>1</a:t>
            </a:r>
            <a:r>
              <a:rPr lang="en-GB" sz="1200" dirty="0">
                <a:solidFill>
                  <a:srgbClr val="FF0000"/>
                </a:solidFill>
                <a:cs typeface="Arial" pitchFamily="34" charset="0"/>
              </a:rPr>
              <a:t> X</a:t>
            </a:r>
            <a:r>
              <a:rPr lang="en-GB" sz="1200" baseline="-25000" dirty="0">
                <a:solidFill>
                  <a:srgbClr val="FF0000"/>
                </a:solidFill>
                <a:cs typeface="Arial" pitchFamily="34" charset="0"/>
              </a:rPr>
              <a:t>1</a:t>
            </a:r>
            <a:r>
              <a:rPr lang="en-GB" sz="1200" dirty="0">
                <a:solidFill>
                  <a:srgbClr val="FF0000"/>
                </a:solidFill>
                <a:cs typeface="Arial" pitchFamily="34" charset="0"/>
              </a:rPr>
              <a:t>   +  	</a:t>
            </a:r>
            <a:r>
              <a:rPr lang="el-GR" sz="1200" dirty="0">
                <a:solidFill>
                  <a:srgbClr val="FF0000"/>
                </a:solidFill>
                <a:cs typeface="Arial" pitchFamily="34" charset="0"/>
              </a:rPr>
              <a:t>β</a:t>
            </a:r>
            <a:r>
              <a:rPr lang="en-GB" sz="1200" baseline="-25000" dirty="0">
                <a:solidFill>
                  <a:srgbClr val="FF0000"/>
                </a:solidFill>
                <a:cs typeface="Arial" pitchFamily="34" charset="0"/>
              </a:rPr>
              <a:t>2</a:t>
            </a:r>
            <a:r>
              <a:rPr lang="en-GB" sz="1200" dirty="0">
                <a:solidFill>
                  <a:srgbClr val="FF0000"/>
                </a:solidFill>
                <a:cs typeface="Arial" pitchFamily="34" charset="0"/>
              </a:rPr>
              <a:t> X</a:t>
            </a:r>
            <a:r>
              <a:rPr lang="en-GB" sz="1200" baseline="-25000" dirty="0">
                <a:solidFill>
                  <a:srgbClr val="FF0000"/>
                </a:solidFill>
                <a:cs typeface="Arial" pitchFamily="34" charset="0"/>
              </a:rPr>
              <a:t>2 </a:t>
            </a:r>
            <a:r>
              <a:rPr lang="en-GB" sz="1200" dirty="0">
                <a:solidFill>
                  <a:srgbClr val="FF0000"/>
                </a:solidFill>
                <a:cs typeface="Arial" pitchFamily="34" charset="0"/>
              </a:rPr>
              <a:t>   +  	</a:t>
            </a:r>
            <a:r>
              <a:rPr lang="el-GR" sz="1200" dirty="0">
                <a:solidFill>
                  <a:srgbClr val="FF0000"/>
                </a:solidFill>
                <a:cs typeface="Arial" pitchFamily="34" charset="0"/>
              </a:rPr>
              <a:t>β</a:t>
            </a:r>
            <a:r>
              <a:rPr lang="en-GB" sz="1200" baseline="-25000" dirty="0">
                <a:solidFill>
                  <a:srgbClr val="FF0000"/>
                </a:solidFill>
                <a:cs typeface="Arial" pitchFamily="34" charset="0"/>
              </a:rPr>
              <a:t>3</a:t>
            </a:r>
            <a:r>
              <a:rPr lang="en-GB" sz="1200" dirty="0">
                <a:solidFill>
                  <a:srgbClr val="FF0000"/>
                </a:solidFill>
                <a:cs typeface="Arial" pitchFamily="34" charset="0"/>
              </a:rPr>
              <a:t> X</a:t>
            </a:r>
            <a:r>
              <a:rPr lang="en-GB" sz="1200" baseline="-25000" dirty="0">
                <a:solidFill>
                  <a:srgbClr val="FF0000"/>
                </a:solidFill>
                <a:cs typeface="Arial" pitchFamily="34" charset="0"/>
              </a:rPr>
              <a:t>3</a:t>
            </a:r>
            <a:r>
              <a:rPr lang="en-GB" sz="1200" dirty="0">
                <a:solidFill>
                  <a:srgbClr val="FF0000"/>
                </a:solidFill>
                <a:cs typeface="Arial" pitchFamily="34" charset="0"/>
              </a:rPr>
              <a:t>    +  	</a:t>
            </a:r>
            <a:r>
              <a:rPr lang="el-GR" sz="1200" dirty="0">
                <a:solidFill>
                  <a:srgbClr val="FF0000"/>
                </a:solidFill>
                <a:cs typeface="Arial" pitchFamily="34" charset="0"/>
              </a:rPr>
              <a:t>β</a:t>
            </a:r>
            <a:r>
              <a:rPr lang="en-GB" sz="1200" baseline="-25000" dirty="0">
                <a:solidFill>
                  <a:srgbClr val="FF0000"/>
                </a:solidFill>
                <a:cs typeface="Arial" pitchFamily="34" charset="0"/>
              </a:rPr>
              <a:t>4</a:t>
            </a:r>
            <a:r>
              <a:rPr lang="en-GB" sz="1200" dirty="0">
                <a:solidFill>
                  <a:srgbClr val="FF0000"/>
                </a:solidFill>
                <a:cs typeface="Arial" pitchFamily="34" charset="0"/>
              </a:rPr>
              <a:t> X</a:t>
            </a:r>
            <a:r>
              <a:rPr lang="en-GB" sz="1200" baseline="-25000" dirty="0">
                <a:solidFill>
                  <a:srgbClr val="FF0000"/>
                </a:solidFill>
                <a:cs typeface="Arial" pitchFamily="34" charset="0"/>
              </a:rPr>
              <a:t>4</a:t>
            </a:r>
            <a:r>
              <a:rPr lang="en-GB" sz="1200" dirty="0">
                <a:solidFill>
                  <a:srgbClr val="FF0000"/>
                </a:solidFill>
                <a:cs typeface="Arial" pitchFamily="34" charset="0"/>
              </a:rPr>
              <a:t>    +  	</a:t>
            </a:r>
            <a:r>
              <a:rPr lang="el-GR" sz="1200" dirty="0">
                <a:solidFill>
                  <a:srgbClr val="FF0000"/>
                </a:solidFill>
                <a:cs typeface="Arial" pitchFamily="34" charset="0"/>
              </a:rPr>
              <a:t>β</a:t>
            </a:r>
            <a:r>
              <a:rPr lang="en-GB" sz="1200" baseline="-25000" dirty="0">
                <a:solidFill>
                  <a:srgbClr val="FF0000"/>
                </a:solidFill>
                <a:cs typeface="Arial" pitchFamily="34" charset="0"/>
              </a:rPr>
              <a:t>5</a:t>
            </a:r>
            <a:r>
              <a:rPr lang="en-GB" sz="1200" dirty="0">
                <a:solidFill>
                  <a:srgbClr val="FF0000"/>
                </a:solidFill>
                <a:cs typeface="Arial" pitchFamily="34" charset="0"/>
              </a:rPr>
              <a:t> X</a:t>
            </a:r>
            <a:r>
              <a:rPr lang="en-GB" sz="1200" baseline="-25000" dirty="0">
                <a:solidFill>
                  <a:srgbClr val="FF0000"/>
                </a:solidFill>
                <a:cs typeface="Arial" pitchFamily="34" charset="0"/>
              </a:rPr>
              <a:t>5</a:t>
            </a:r>
            <a:r>
              <a:rPr lang="en-GB" sz="1200" dirty="0">
                <a:solidFill>
                  <a:srgbClr val="FF0000"/>
                </a:solidFill>
                <a:cs typeface="Arial" pitchFamily="34" charset="0"/>
              </a:rPr>
              <a:t>    +  	</a:t>
            </a:r>
            <a:r>
              <a:rPr lang="el-GR" sz="1200" dirty="0">
                <a:solidFill>
                  <a:srgbClr val="FF0000"/>
                </a:solidFill>
                <a:cs typeface="Arial" pitchFamily="34" charset="0"/>
              </a:rPr>
              <a:t>β</a:t>
            </a:r>
            <a:r>
              <a:rPr lang="en-GB" sz="1200" baseline="-25000" dirty="0">
                <a:solidFill>
                  <a:srgbClr val="FF0000"/>
                </a:solidFill>
                <a:cs typeface="Arial" pitchFamily="34" charset="0"/>
              </a:rPr>
              <a:t>6</a:t>
            </a:r>
            <a:r>
              <a:rPr lang="en-GB" sz="1200" dirty="0">
                <a:solidFill>
                  <a:srgbClr val="FF0000"/>
                </a:solidFill>
                <a:cs typeface="Arial" pitchFamily="34" charset="0"/>
              </a:rPr>
              <a:t> X</a:t>
            </a:r>
            <a:r>
              <a:rPr lang="en-GB" sz="1200" baseline="-25000" dirty="0">
                <a:solidFill>
                  <a:srgbClr val="FF0000"/>
                </a:solidFill>
                <a:cs typeface="Arial" pitchFamily="34" charset="0"/>
              </a:rPr>
              <a:t>6</a:t>
            </a:r>
            <a:r>
              <a:rPr lang="en-GB" sz="1200" dirty="0">
                <a:solidFill>
                  <a:srgbClr val="FF0000"/>
                </a:solidFill>
                <a:cs typeface="Arial" pitchFamily="34" charset="0"/>
              </a:rPr>
              <a:t>    + 	...   +    e</a:t>
            </a:r>
            <a:r>
              <a:rPr lang="en-GB" sz="1200" baseline="-25000" dirty="0">
                <a:solidFill>
                  <a:srgbClr val="FF0000"/>
                </a:solidFill>
                <a:cs typeface="Arial" pitchFamily="34" charset="0"/>
              </a:rPr>
              <a:t>1</a:t>
            </a:r>
          </a:p>
          <a:p>
            <a:endParaRPr lang="en-GB" sz="1200" dirty="0">
              <a:cs typeface="Arial" pitchFamily="34" charset="0"/>
            </a:endParaRPr>
          </a:p>
          <a:p>
            <a:pPr marL="0" indent="0">
              <a:buNone/>
            </a:pPr>
            <a:r>
              <a:rPr lang="en-GB" sz="1200" dirty="0">
                <a:solidFill>
                  <a:schemeClr val="accent1"/>
                </a:solidFill>
                <a:cs typeface="Arial" pitchFamily="34" charset="0"/>
              </a:rPr>
              <a:t>Y</a:t>
            </a:r>
            <a:r>
              <a:rPr lang="en-GB" sz="1200" baseline="-25000" dirty="0">
                <a:solidFill>
                  <a:schemeClr val="accent1"/>
                </a:solidFill>
                <a:cs typeface="Arial" pitchFamily="34" charset="0"/>
              </a:rPr>
              <a:t>2</a:t>
            </a:r>
            <a:r>
              <a:rPr lang="en-GB" sz="1200" dirty="0">
                <a:solidFill>
                  <a:schemeClr val="accent1"/>
                </a:solidFill>
                <a:cs typeface="Arial" pitchFamily="34" charset="0"/>
              </a:rPr>
              <a:t>       =  	</a:t>
            </a:r>
            <a:r>
              <a:rPr lang="el-GR" sz="1200" dirty="0">
                <a:solidFill>
                  <a:schemeClr val="accent1"/>
                </a:solidFill>
                <a:cs typeface="Arial" pitchFamily="34" charset="0"/>
              </a:rPr>
              <a:t>α</a:t>
            </a:r>
            <a:r>
              <a:rPr lang="en-GB" sz="1200" baseline="-25000" dirty="0">
                <a:solidFill>
                  <a:schemeClr val="accent1"/>
                </a:solidFill>
                <a:cs typeface="Arial" pitchFamily="34" charset="0"/>
              </a:rPr>
              <a:t>2</a:t>
            </a:r>
            <a:r>
              <a:rPr lang="el-GR" sz="1200" dirty="0">
                <a:solidFill>
                  <a:schemeClr val="accent1"/>
                </a:solidFill>
                <a:cs typeface="Arial" pitchFamily="34" charset="0"/>
              </a:rPr>
              <a:t> </a:t>
            </a:r>
            <a:r>
              <a:rPr lang="en-GB" sz="1200" dirty="0">
                <a:solidFill>
                  <a:schemeClr val="accent1"/>
                </a:solidFill>
                <a:cs typeface="Arial" pitchFamily="34" charset="0"/>
              </a:rPr>
              <a:t>     + </a:t>
            </a:r>
            <a:r>
              <a:rPr lang="en-GB" sz="1200" dirty="0" smtClean="0">
                <a:solidFill>
                  <a:schemeClr val="accent1"/>
                </a:solidFill>
                <a:cs typeface="Arial" pitchFamily="34" charset="0"/>
              </a:rPr>
              <a:t>	</a:t>
            </a:r>
            <a:r>
              <a:rPr lang="el-GR" sz="1200" dirty="0" smtClean="0">
                <a:solidFill>
                  <a:schemeClr val="accent1"/>
                </a:solidFill>
                <a:cs typeface="Arial" pitchFamily="34" charset="0"/>
              </a:rPr>
              <a:t>λ</a:t>
            </a:r>
            <a:r>
              <a:rPr lang="en-GB" sz="1200" baseline="-25000" dirty="0" smtClean="0">
                <a:solidFill>
                  <a:schemeClr val="accent1"/>
                </a:solidFill>
                <a:cs typeface="Arial" pitchFamily="34" charset="0"/>
              </a:rPr>
              <a:t>1</a:t>
            </a:r>
            <a:r>
              <a:rPr lang="en-GB" sz="1200" dirty="0" smtClean="0">
                <a:solidFill>
                  <a:schemeClr val="accent1"/>
                </a:solidFill>
                <a:cs typeface="Arial" pitchFamily="34" charset="0"/>
              </a:rPr>
              <a:t> </a:t>
            </a:r>
            <a:r>
              <a:rPr lang="en-GB" sz="1200" dirty="0">
                <a:solidFill>
                  <a:schemeClr val="accent1"/>
                </a:solidFill>
                <a:cs typeface="Arial" pitchFamily="34" charset="0"/>
              </a:rPr>
              <a:t>X</a:t>
            </a:r>
            <a:r>
              <a:rPr lang="en-GB" sz="1200" baseline="-25000" dirty="0">
                <a:solidFill>
                  <a:schemeClr val="accent1"/>
                </a:solidFill>
                <a:cs typeface="Arial" pitchFamily="34" charset="0"/>
              </a:rPr>
              <a:t>1</a:t>
            </a:r>
            <a:r>
              <a:rPr lang="en-GB" sz="1200" dirty="0">
                <a:solidFill>
                  <a:schemeClr val="accent1"/>
                </a:solidFill>
                <a:cs typeface="Arial" pitchFamily="34" charset="0"/>
              </a:rPr>
              <a:t>   + </a:t>
            </a:r>
            <a:r>
              <a:rPr lang="en-GB" sz="1200" dirty="0" smtClean="0">
                <a:solidFill>
                  <a:schemeClr val="accent1"/>
                </a:solidFill>
                <a:cs typeface="Arial" pitchFamily="34" charset="0"/>
              </a:rPr>
              <a:t> 	</a:t>
            </a:r>
            <a:r>
              <a:rPr lang="el-GR" sz="1200" dirty="0" smtClean="0">
                <a:solidFill>
                  <a:schemeClr val="accent1"/>
                </a:solidFill>
                <a:cs typeface="Arial" pitchFamily="34" charset="0"/>
              </a:rPr>
              <a:t>λ </a:t>
            </a:r>
            <a:r>
              <a:rPr lang="en-GB" sz="1200" baseline="-25000" dirty="0">
                <a:solidFill>
                  <a:schemeClr val="accent1"/>
                </a:solidFill>
                <a:cs typeface="Arial" pitchFamily="34" charset="0"/>
              </a:rPr>
              <a:t>2</a:t>
            </a:r>
            <a:r>
              <a:rPr lang="en-GB" sz="1200" dirty="0">
                <a:solidFill>
                  <a:schemeClr val="accent1"/>
                </a:solidFill>
                <a:cs typeface="Arial" pitchFamily="34" charset="0"/>
              </a:rPr>
              <a:t> X</a:t>
            </a:r>
            <a:r>
              <a:rPr lang="en-GB" sz="1200" baseline="-25000" dirty="0">
                <a:solidFill>
                  <a:schemeClr val="accent1"/>
                </a:solidFill>
                <a:cs typeface="Arial" pitchFamily="34" charset="0"/>
              </a:rPr>
              <a:t>2 </a:t>
            </a:r>
            <a:r>
              <a:rPr lang="en-GB" sz="1200" dirty="0">
                <a:solidFill>
                  <a:schemeClr val="accent1"/>
                </a:solidFill>
                <a:cs typeface="Arial" pitchFamily="34" charset="0"/>
              </a:rPr>
              <a:t>  +  </a:t>
            </a:r>
            <a:r>
              <a:rPr lang="en-GB" sz="1200" dirty="0" smtClean="0">
                <a:solidFill>
                  <a:schemeClr val="accent1"/>
                </a:solidFill>
                <a:cs typeface="Arial" pitchFamily="34" charset="0"/>
              </a:rPr>
              <a:t>	</a:t>
            </a:r>
            <a:r>
              <a:rPr lang="el-GR" sz="1200" dirty="0" smtClean="0">
                <a:solidFill>
                  <a:schemeClr val="accent1"/>
                </a:solidFill>
                <a:cs typeface="Arial" pitchFamily="34" charset="0"/>
              </a:rPr>
              <a:t>λ </a:t>
            </a:r>
            <a:r>
              <a:rPr lang="en-GB" sz="1200" baseline="-25000" dirty="0">
                <a:solidFill>
                  <a:schemeClr val="accent1"/>
                </a:solidFill>
                <a:cs typeface="Arial" pitchFamily="34" charset="0"/>
              </a:rPr>
              <a:t>3</a:t>
            </a:r>
            <a:r>
              <a:rPr lang="en-GB" sz="1200" dirty="0">
                <a:solidFill>
                  <a:schemeClr val="accent1"/>
                </a:solidFill>
                <a:cs typeface="Arial" pitchFamily="34" charset="0"/>
              </a:rPr>
              <a:t> X</a:t>
            </a:r>
            <a:r>
              <a:rPr lang="en-GB" sz="1200" baseline="-25000" dirty="0">
                <a:solidFill>
                  <a:schemeClr val="accent1"/>
                </a:solidFill>
                <a:cs typeface="Arial" pitchFamily="34" charset="0"/>
              </a:rPr>
              <a:t>3</a:t>
            </a:r>
            <a:r>
              <a:rPr lang="en-GB" sz="1200" dirty="0">
                <a:solidFill>
                  <a:schemeClr val="accent1"/>
                </a:solidFill>
                <a:cs typeface="Arial" pitchFamily="34" charset="0"/>
              </a:rPr>
              <a:t>    +  	</a:t>
            </a:r>
            <a:r>
              <a:rPr lang="el-GR" sz="1200" dirty="0" smtClean="0">
                <a:solidFill>
                  <a:schemeClr val="accent1"/>
                </a:solidFill>
                <a:cs typeface="Arial" pitchFamily="34" charset="0"/>
              </a:rPr>
              <a:t>λ </a:t>
            </a:r>
            <a:r>
              <a:rPr lang="en-GB" sz="1200" baseline="-25000" dirty="0">
                <a:solidFill>
                  <a:schemeClr val="accent1"/>
                </a:solidFill>
                <a:cs typeface="Arial" pitchFamily="34" charset="0"/>
              </a:rPr>
              <a:t>4</a:t>
            </a:r>
            <a:r>
              <a:rPr lang="en-GB" sz="1200" dirty="0">
                <a:solidFill>
                  <a:schemeClr val="accent1"/>
                </a:solidFill>
                <a:cs typeface="Arial" pitchFamily="34" charset="0"/>
              </a:rPr>
              <a:t> X</a:t>
            </a:r>
            <a:r>
              <a:rPr lang="en-GB" sz="1200" baseline="-25000" dirty="0">
                <a:solidFill>
                  <a:schemeClr val="accent1"/>
                </a:solidFill>
                <a:cs typeface="Arial" pitchFamily="34" charset="0"/>
              </a:rPr>
              <a:t>4</a:t>
            </a:r>
            <a:r>
              <a:rPr lang="en-GB" sz="1200" dirty="0">
                <a:solidFill>
                  <a:schemeClr val="accent1"/>
                </a:solidFill>
                <a:cs typeface="Arial" pitchFamily="34" charset="0"/>
              </a:rPr>
              <a:t>   +  </a:t>
            </a:r>
            <a:r>
              <a:rPr lang="en-GB" sz="1200" dirty="0" smtClean="0">
                <a:solidFill>
                  <a:schemeClr val="accent1"/>
                </a:solidFill>
                <a:cs typeface="Arial" pitchFamily="34" charset="0"/>
              </a:rPr>
              <a:t>	</a:t>
            </a:r>
            <a:r>
              <a:rPr lang="el-GR" sz="1200" dirty="0" smtClean="0">
                <a:solidFill>
                  <a:schemeClr val="accent1"/>
                </a:solidFill>
                <a:cs typeface="Arial" pitchFamily="34" charset="0"/>
              </a:rPr>
              <a:t>λ </a:t>
            </a:r>
            <a:r>
              <a:rPr lang="en-GB" sz="1200" baseline="-25000" dirty="0">
                <a:solidFill>
                  <a:schemeClr val="accent1"/>
                </a:solidFill>
                <a:cs typeface="Arial" pitchFamily="34" charset="0"/>
              </a:rPr>
              <a:t>5</a:t>
            </a:r>
            <a:r>
              <a:rPr lang="en-GB" sz="1200" dirty="0">
                <a:solidFill>
                  <a:schemeClr val="accent1"/>
                </a:solidFill>
                <a:cs typeface="Arial" pitchFamily="34" charset="0"/>
              </a:rPr>
              <a:t> X</a:t>
            </a:r>
            <a:r>
              <a:rPr lang="en-GB" sz="1200" baseline="-25000" dirty="0">
                <a:solidFill>
                  <a:schemeClr val="accent1"/>
                </a:solidFill>
                <a:cs typeface="Arial" pitchFamily="34" charset="0"/>
              </a:rPr>
              <a:t>5</a:t>
            </a:r>
            <a:r>
              <a:rPr lang="en-GB" sz="1200" dirty="0">
                <a:solidFill>
                  <a:schemeClr val="accent1"/>
                </a:solidFill>
                <a:cs typeface="Arial" pitchFamily="34" charset="0"/>
              </a:rPr>
              <a:t>   + </a:t>
            </a:r>
            <a:r>
              <a:rPr lang="en-GB" sz="1200" dirty="0" smtClean="0">
                <a:solidFill>
                  <a:schemeClr val="accent1"/>
                </a:solidFill>
                <a:cs typeface="Arial" pitchFamily="34" charset="0"/>
              </a:rPr>
              <a:t>	</a:t>
            </a:r>
            <a:r>
              <a:rPr lang="el-GR" sz="1200" dirty="0" smtClean="0">
                <a:solidFill>
                  <a:schemeClr val="accent1"/>
                </a:solidFill>
                <a:cs typeface="Arial" pitchFamily="34" charset="0"/>
              </a:rPr>
              <a:t>λ </a:t>
            </a:r>
            <a:r>
              <a:rPr lang="en-GB" sz="1200" baseline="-25000" dirty="0">
                <a:solidFill>
                  <a:schemeClr val="accent1"/>
                </a:solidFill>
                <a:cs typeface="Arial" pitchFamily="34" charset="0"/>
              </a:rPr>
              <a:t>6</a:t>
            </a:r>
            <a:r>
              <a:rPr lang="en-GB" sz="1200" dirty="0">
                <a:solidFill>
                  <a:schemeClr val="accent1"/>
                </a:solidFill>
                <a:cs typeface="Arial" pitchFamily="34" charset="0"/>
              </a:rPr>
              <a:t> X</a:t>
            </a:r>
            <a:r>
              <a:rPr lang="en-GB" sz="1200" baseline="-25000" dirty="0">
                <a:solidFill>
                  <a:schemeClr val="accent1"/>
                </a:solidFill>
                <a:cs typeface="Arial" pitchFamily="34" charset="0"/>
              </a:rPr>
              <a:t>6</a:t>
            </a:r>
            <a:r>
              <a:rPr lang="en-GB" sz="1200" dirty="0">
                <a:solidFill>
                  <a:schemeClr val="accent1"/>
                </a:solidFill>
                <a:cs typeface="Arial" pitchFamily="34" charset="0"/>
              </a:rPr>
              <a:t>    + 	...   +    e</a:t>
            </a:r>
            <a:r>
              <a:rPr lang="en-GB" sz="1200" baseline="-25000" dirty="0">
                <a:solidFill>
                  <a:schemeClr val="accent1"/>
                </a:solidFill>
                <a:cs typeface="Arial" pitchFamily="34" charset="0"/>
              </a:rPr>
              <a:t>2</a:t>
            </a:r>
          </a:p>
          <a:p>
            <a:endParaRPr lang="en-GB" sz="1200" dirty="0"/>
          </a:p>
          <a:p>
            <a:pPr marL="0" indent="0">
              <a:buNone/>
            </a:pPr>
            <a:endParaRPr lang="en-GB" baseline="-25000" dirty="0"/>
          </a:p>
          <a:p>
            <a:pPr marL="0" indent="0">
              <a:buNone/>
            </a:pPr>
            <a:endParaRPr lang="en-US" sz="1200" dirty="0" smtClean="0"/>
          </a:p>
        </p:txBody>
      </p:sp>
      <p:sp>
        <p:nvSpPr>
          <p:cNvPr id="4" name="TextBox 3"/>
          <p:cNvSpPr txBox="1"/>
          <p:nvPr/>
        </p:nvSpPr>
        <p:spPr>
          <a:xfrm>
            <a:off x="457200" y="4371110"/>
            <a:ext cx="8300720" cy="1477328"/>
          </a:xfrm>
          <a:prstGeom prst="rect">
            <a:avLst/>
          </a:prstGeom>
          <a:solidFill>
            <a:srgbClr val="FF6600"/>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GB" dirty="0" smtClean="0"/>
              <a:t>Interpretation:</a:t>
            </a:r>
          </a:p>
          <a:p>
            <a:r>
              <a:rPr lang="en-GB" dirty="0" smtClean="0"/>
              <a:t>Proportion of h</a:t>
            </a:r>
            <a:r>
              <a:rPr lang="en-GB" baseline="30000" dirty="0" smtClean="0"/>
              <a:t>2</a:t>
            </a:r>
            <a:r>
              <a:rPr lang="en-GB" dirty="0" smtClean="0"/>
              <a:t> that can be explained in trait 1 if perfect knowledge of all SNPs influencing trait 2. And vice versa</a:t>
            </a:r>
          </a:p>
          <a:p>
            <a:pPr marL="457200" indent="-457200">
              <a:buAutoNum type="alphaLcParenR"/>
            </a:pPr>
            <a:r>
              <a:rPr lang="en-GB" dirty="0" smtClean="0"/>
              <a:t>Is there </a:t>
            </a:r>
            <a:r>
              <a:rPr lang="en-GB" dirty="0" err="1" smtClean="0"/>
              <a:t>pleiotropy</a:t>
            </a:r>
            <a:r>
              <a:rPr lang="en-GB" dirty="0" smtClean="0"/>
              <a:t> between two traits?</a:t>
            </a:r>
          </a:p>
          <a:p>
            <a:pPr marL="457200" indent="-457200">
              <a:buAutoNum type="alphaLcParenR"/>
            </a:pPr>
            <a:r>
              <a:rPr lang="en-GB" dirty="0" smtClean="0"/>
              <a:t>Better understand relationship between sub phenotypes</a:t>
            </a:r>
          </a:p>
        </p:txBody>
      </p:sp>
      <p:sp>
        <p:nvSpPr>
          <p:cNvPr id="5" name="TextBox 4"/>
          <p:cNvSpPr txBox="1"/>
          <p:nvPr/>
        </p:nvSpPr>
        <p:spPr>
          <a:xfrm>
            <a:off x="457200" y="2447640"/>
            <a:ext cx="8132618" cy="1815882"/>
          </a:xfrm>
          <a:prstGeom prst="rect">
            <a:avLst/>
          </a:prstGeom>
          <a:noFill/>
        </p:spPr>
        <p:txBody>
          <a:bodyPr wrap="square" rtlCol="0">
            <a:spAutoFit/>
          </a:bodyPr>
          <a:lstStyle/>
          <a:p>
            <a:r>
              <a:rPr lang="en-US" sz="1400" dirty="0" smtClean="0"/>
              <a:t>Question: To what extent are the SNPs that influence trait 1 the same that influence trait 2 in terms of concordance of magnitude and direction of effect sizes? </a:t>
            </a:r>
          </a:p>
          <a:p>
            <a:endParaRPr lang="en-US" sz="1400" dirty="0"/>
          </a:p>
          <a:p>
            <a:r>
              <a:rPr lang="en-GB" sz="1400" dirty="0" err="1" smtClean="0"/>
              <a:t>cor</a:t>
            </a:r>
            <a:r>
              <a:rPr lang="en-GB" sz="1400" dirty="0" smtClean="0"/>
              <a:t>(</a:t>
            </a:r>
            <a:r>
              <a:rPr lang="el-GR" sz="1400" dirty="0" smtClean="0">
                <a:solidFill>
                  <a:srgbClr val="FF0000"/>
                </a:solidFill>
                <a:cs typeface="Arial" pitchFamily="34" charset="0"/>
              </a:rPr>
              <a:t>β</a:t>
            </a:r>
            <a:r>
              <a:rPr lang="en-GB" sz="1400" dirty="0" smtClean="0">
                <a:solidFill>
                  <a:srgbClr val="FF0000"/>
                </a:solidFill>
                <a:cs typeface="Arial" pitchFamily="34" charset="0"/>
              </a:rPr>
              <a:t>,</a:t>
            </a:r>
            <a:r>
              <a:rPr lang="el-GR" sz="1400" dirty="0" smtClean="0">
                <a:solidFill>
                  <a:schemeClr val="accent1"/>
                </a:solidFill>
                <a:cs typeface="Arial" pitchFamily="34" charset="0"/>
              </a:rPr>
              <a:t> λ</a:t>
            </a:r>
            <a:r>
              <a:rPr lang="en-GB" sz="1400" dirty="0" smtClean="0"/>
              <a:t>) = </a:t>
            </a:r>
            <a:r>
              <a:rPr lang="en-GB" sz="1400" dirty="0" err="1" smtClean="0"/>
              <a:t>r</a:t>
            </a:r>
            <a:r>
              <a:rPr lang="en-GB" sz="1400" baseline="-25000" dirty="0" err="1" smtClean="0"/>
              <a:t>g</a:t>
            </a:r>
            <a:r>
              <a:rPr lang="en-GB" sz="1400" dirty="0" smtClean="0"/>
              <a:t>,  where values can range from -1 to 1.</a:t>
            </a:r>
          </a:p>
          <a:p>
            <a:endParaRPr lang="en-GB" sz="1400" dirty="0" smtClean="0"/>
          </a:p>
          <a:p>
            <a:r>
              <a:rPr lang="en-US" sz="1400" dirty="0" smtClean="0"/>
              <a:t>Use </a:t>
            </a:r>
            <a:r>
              <a:rPr lang="en-US" sz="1400" dirty="0" err="1" smtClean="0"/>
              <a:t>generalised</a:t>
            </a:r>
            <a:r>
              <a:rPr lang="en-US" sz="1400" dirty="0" smtClean="0"/>
              <a:t> REML implementation which analyses two traits jointly, estimating </a:t>
            </a:r>
            <a:r>
              <a:rPr lang="el-GR" sz="1400" dirty="0" smtClean="0"/>
              <a:t>σ</a:t>
            </a:r>
            <a:r>
              <a:rPr lang="en-GB" sz="1400" baseline="30000" dirty="0" smtClean="0"/>
              <a:t>2</a:t>
            </a:r>
            <a:r>
              <a:rPr lang="en-GB" sz="1400" baseline="-25000" dirty="0" smtClean="0"/>
              <a:t>g1</a:t>
            </a:r>
            <a:r>
              <a:rPr lang="en-GB" sz="1400" baseline="30000" dirty="0" smtClean="0"/>
              <a:t> </a:t>
            </a:r>
            <a:r>
              <a:rPr lang="en-GB" sz="1400" dirty="0" smtClean="0"/>
              <a:t>and </a:t>
            </a:r>
            <a:r>
              <a:rPr lang="el-GR" sz="1400" dirty="0" smtClean="0"/>
              <a:t>σ</a:t>
            </a:r>
            <a:r>
              <a:rPr lang="en-GB" sz="1400" baseline="30000" dirty="0" smtClean="0"/>
              <a:t>2</a:t>
            </a:r>
            <a:r>
              <a:rPr lang="en-GB" sz="1400" baseline="-25000" dirty="0" smtClean="0"/>
              <a:t>g2</a:t>
            </a:r>
            <a:r>
              <a:rPr lang="en-GB" sz="1400" baseline="30000" dirty="0" smtClean="0"/>
              <a:t> </a:t>
            </a:r>
            <a:r>
              <a:rPr lang="en-GB" sz="1400" dirty="0" smtClean="0"/>
              <a:t>and also </a:t>
            </a:r>
            <a:r>
              <a:rPr lang="en-GB" sz="1400" dirty="0" err="1" smtClean="0"/>
              <a:t>r</a:t>
            </a:r>
            <a:r>
              <a:rPr lang="en-GB" sz="1400" baseline="-25000" dirty="0" err="1" smtClean="0"/>
              <a:t>g</a:t>
            </a:r>
            <a:r>
              <a:rPr lang="en-GB" sz="1400" dirty="0" smtClean="0"/>
              <a:t>.</a:t>
            </a:r>
          </a:p>
          <a:p>
            <a:endParaRPr lang="en-US" sz="1400" dirty="0"/>
          </a:p>
        </p:txBody>
      </p:sp>
    </p:spTree>
    <p:extLst>
      <p:ext uri="{BB962C8B-B14F-4D97-AF65-F5344CB8AC3E}">
        <p14:creationId xmlns:p14="http://schemas.microsoft.com/office/powerpoint/2010/main" val="11683519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a:t>
            </a:r>
            <a:endParaRPr lang="en-US" dirty="0"/>
          </a:p>
        </p:txBody>
      </p:sp>
      <p:pic>
        <p:nvPicPr>
          <p:cNvPr id="4" name="Content Placeholder 3" descr="ses education.pdf"/>
          <p:cNvPicPr>
            <a:picLocks noGrp="1" noChangeAspect="1"/>
          </p:cNvPicPr>
          <p:nvPr>
            <p:ph idx="1"/>
          </p:nvPr>
        </p:nvPicPr>
        <p:blipFill>
          <a:blip r:embed="rId3">
            <a:extLst>
              <a:ext uri="{28A0092B-C50C-407E-A947-70E740481C1C}">
                <a14:useLocalDpi xmlns:a14="http://schemas.microsoft.com/office/drawing/2010/main" val="0"/>
              </a:ext>
            </a:extLst>
          </a:blip>
          <a:srcRect l="-23476" r="-23476"/>
          <a:stretch>
            <a:fillRect/>
          </a:stretch>
        </p:blipFill>
        <p:spPr/>
      </p:pic>
    </p:spTree>
    <p:extLst>
      <p:ext uri="{BB962C8B-B14F-4D97-AF65-F5344CB8AC3E}">
        <p14:creationId xmlns:p14="http://schemas.microsoft.com/office/powerpoint/2010/main" val="368877988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mixed models for GWAS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One way to control for population structure is to perform a GWAS where for each SNP you estimate its effect while adjusting for all other SNPs</a:t>
            </a:r>
          </a:p>
          <a:p>
            <a:endParaRPr lang="en-US" dirty="0"/>
          </a:p>
          <a:p>
            <a:r>
              <a:rPr lang="en-US" dirty="0" smtClean="0"/>
              <a:t>There now exist many fast implementations for this</a:t>
            </a:r>
          </a:p>
          <a:p>
            <a:pPr lvl="1"/>
            <a:r>
              <a:rPr lang="en-US" dirty="0" err="1" smtClean="0"/>
              <a:t>FaSTLMM</a:t>
            </a:r>
            <a:endParaRPr lang="en-US" dirty="0" smtClean="0"/>
          </a:p>
          <a:p>
            <a:pPr lvl="1"/>
            <a:r>
              <a:rPr lang="en-US" dirty="0" err="1" smtClean="0"/>
              <a:t>GenABEL</a:t>
            </a:r>
            <a:endParaRPr lang="en-US" dirty="0" smtClean="0"/>
          </a:p>
          <a:p>
            <a:pPr lvl="1"/>
            <a:r>
              <a:rPr lang="en-US" dirty="0" smtClean="0"/>
              <a:t>GEMMA</a:t>
            </a:r>
          </a:p>
          <a:p>
            <a:pPr lvl="1"/>
            <a:r>
              <a:rPr lang="en-US" dirty="0" smtClean="0"/>
              <a:t>EMMAX</a:t>
            </a:r>
          </a:p>
          <a:p>
            <a:pPr lvl="1"/>
            <a:endParaRPr lang="en-US" dirty="0"/>
          </a:p>
        </p:txBody>
      </p:sp>
    </p:spTree>
    <p:extLst>
      <p:ext uri="{BB962C8B-B14F-4D97-AF65-F5344CB8AC3E}">
        <p14:creationId xmlns:p14="http://schemas.microsoft.com/office/powerpoint/2010/main" val="193443734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384382263"/>
              </p:ext>
            </p:extLst>
          </p:nvPr>
        </p:nvGraphicFramePr>
        <p:xfrm>
          <a:off x="685800" y="386080"/>
          <a:ext cx="7772400" cy="5346700"/>
        </p:xfrm>
        <a:graphic>
          <a:graphicData uri="http://schemas.openxmlformats.org/drawingml/2006/table">
            <a:tbl>
              <a:tblPr firstRow="1" bandRow="1">
                <a:tableStyleId>{5C22544A-7EE6-4342-B048-85BDC9FD1C3A}</a:tableStyleId>
              </a:tblPr>
              <a:tblGrid>
                <a:gridCol w="1943100"/>
                <a:gridCol w="1943100"/>
                <a:gridCol w="1943100"/>
                <a:gridCol w="1943100"/>
              </a:tblGrid>
              <a:tr h="467836">
                <a:tc>
                  <a:txBody>
                    <a:bodyPr/>
                    <a:lstStyle/>
                    <a:p>
                      <a:endParaRPr lang="en-US" sz="1200" dirty="0"/>
                    </a:p>
                  </a:txBody>
                  <a:tcPr/>
                </a:tc>
                <a:tc>
                  <a:txBody>
                    <a:bodyPr/>
                    <a:lstStyle/>
                    <a:p>
                      <a:r>
                        <a:rPr lang="en-US" sz="1200" dirty="0" smtClean="0"/>
                        <a:t>GREML</a:t>
                      </a:r>
                      <a:endParaRPr lang="en-US" sz="1200" dirty="0"/>
                    </a:p>
                  </a:txBody>
                  <a:tcPr/>
                </a:tc>
                <a:tc>
                  <a:txBody>
                    <a:bodyPr/>
                    <a:lstStyle/>
                    <a:p>
                      <a:r>
                        <a:rPr lang="en-US" sz="1200" dirty="0" smtClean="0"/>
                        <a:t>LD Score regression</a:t>
                      </a:r>
                      <a:endParaRPr lang="en-US" sz="1200" dirty="0"/>
                    </a:p>
                  </a:txBody>
                  <a:tcPr/>
                </a:tc>
                <a:tc>
                  <a:txBody>
                    <a:bodyPr/>
                    <a:lstStyle/>
                    <a:p>
                      <a:r>
                        <a:rPr lang="en-US" sz="1200" dirty="0" smtClean="0"/>
                        <a:t>AVENGEME</a:t>
                      </a:r>
                      <a:endParaRPr lang="en-US" sz="1200" dirty="0"/>
                    </a:p>
                  </a:txBody>
                  <a:tcPr/>
                </a:tc>
              </a:tr>
              <a:tr h="668338">
                <a:tc>
                  <a:txBody>
                    <a:bodyPr/>
                    <a:lstStyle/>
                    <a:p>
                      <a:r>
                        <a:rPr lang="en-US" sz="1200" dirty="0" smtClean="0"/>
                        <a:t>Data required</a:t>
                      </a:r>
                      <a:endParaRPr lang="en-US" sz="1200" dirty="0"/>
                    </a:p>
                  </a:txBody>
                  <a:tcPr/>
                </a:tc>
                <a:tc>
                  <a:txBody>
                    <a:bodyPr/>
                    <a:lstStyle/>
                    <a:p>
                      <a:r>
                        <a:rPr lang="en-US" sz="1200" dirty="0" smtClean="0"/>
                        <a:t>Individual level genetic and phenotypic</a:t>
                      </a:r>
                      <a:r>
                        <a:rPr lang="en-US" sz="1200" baseline="0" dirty="0" smtClean="0"/>
                        <a:t> </a:t>
                      </a:r>
                      <a:r>
                        <a:rPr lang="en-US" sz="1200" dirty="0" smtClean="0"/>
                        <a:t>data</a:t>
                      </a:r>
                      <a:endParaRPr lang="en-US" sz="1200" dirty="0"/>
                    </a:p>
                  </a:txBody>
                  <a:tcPr/>
                </a:tc>
                <a:tc>
                  <a:txBody>
                    <a:bodyPr/>
                    <a:lstStyle/>
                    <a:p>
                      <a:r>
                        <a:rPr lang="en-US" sz="1200" dirty="0" smtClean="0"/>
                        <a:t>GWAS summary statistics</a:t>
                      </a:r>
                      <a:endParaRPr lang="en-US" sz="1200" dirty="0"/>
                    </a:p>
                  </a:txBody>
                  <a:tcPr/>
                </a:tc>
                <a:tc>
                  <a:txBody>
                    <a:bodyPr/>
                    <a:lstStyle/>
                    <a:p>
                      <a:r>
                        <a:rPr lang="en-US" sz="1200" dirty="0" smtClean="0"/>
                        <a:t>GWAS summary statistics with</a:t>
                      </a:r>
                      <a:r>
                        <a:rPr lang="en-US" sz="1200" baseline="0" dirty="0" smtClean="0"/>
                        <a:t> replication</a:t>
                      </a:r>
                      <a:endParaRPr lang="en-US" sz="1200" dirty="0"/>
                    </a:p>
                  </a:txBody>
                  <a:tcPr/>
                </a:tc>
              </a:tr>
              <a:tr h="467836">
                <a:tc>
                  <a:txBody>
                    <a:bodyPr/>
                    <a:lstStyle/>
                    <a:p>
                      <a:r>
                        <a:rPr lang="en-US" sz="1200" dirty="0" smtClean="0"/>
                        <a:t>Statistical efficiency</a:t>
                      </a:r>
                      <a:endParaRPr lang="en-US" sz="1200" dirty="0"/>
                    </a:p>
                  </a:txBody>
                  <a:tcPr/>
                </a:tc>
                <a:tc>
                  <a:txBody>
                    <a:bodyPr/>
                    <a:lstStyle/>
                    <a:p>
                      <a:r>
                        <a:rPr lang="en-US" sz="1200" dirty="0" smtClean="0"/>
                        <a:t>High</a:t>
                      </a:r>
                      <a:endParaRPr lang="en-US" sz="1200" dirty="0"/>
                    </a:p>
                  </a:txBody>
                  <a:tcPr/>
                </a:tc>
                <a:tc>
                  <a:txBody>
                    <a:bodyPr/>
                    <a:lstStyle/>
                    <a:p>
                      <a:r>
                        <a:rPr lang="en-US" sz="1200" dirty="0" smtClean="0"/>
                        <a:t>Low </a:t>
                      </a:r>
                      <a:endParaRPr lang="en-US" sz="1200" dirty="0"/>
                    </a:p>
                  </a:txBody>
                  <a:tcPr/>
                </a:tc>
                <a:tc>
                  <a:txBody>
                    <a:bodyPr/>
                    <a:lstStyle/>
                    <a:p>
                      <a:r>
                        <a:rPr lang="en-US" sz="1200" dirty="0" smtClean="0"/>
                        <a:t>High</a:t>
                      </a:r>
                      <a:endParaRPr lang="en-US" sz="1200" dirty="0"/>
                    </a:p>
                  </a:txBody>
                  <a:tcPr/>
                </a:tc>
              </a:tr>
              <a:tr h="467836">
                <a:tc>
                  <a:txBody>
                    <a:bodyPr/>
                    <a:lstStyle/>
                    <a:p>
                      <a:r>
                        <a:rPr lang="en-US" sz="1200" dirty="0" smtClean="0"/>
                        <a:t>Bivariate</a:t>
                      </a:r>
                      <a:r>
                        <a:rPr lang="en-US" sz="1200" baseline="0" dirty="0" smtClean="0"/>
                        <a:t> analysis</a:t>
                      </a:r>
                      <a:endParaRPr lang="en-US" sz="1200" dirty="0"/>
                    </a:p>
                  </a:txBody>
                  <a:tcPr/>
                </a:tc>
                <a:tc>
                  <a:txBody>
                    <a:bodyPr/>
                    <a:lstStyle/>
                    <a:p>
                      <a:r>
                        <a:rPr lang="en-US" sz="1200" dirty="0" smtClean="0"/>
                        <a:t>Yes</a:t>
                      </a:r>
                      <a:endParaRPr lang="en-US" sz="1200" dirty="0"/>
                    </a:p>
                  </a:txBody>
                  <a:tcPr/>
                </a:tc>
                <a:tc>
                  <a:txBody>
                    <a:bodyPr/>
                    <a:lstStyle/>
                    <a:p>
                      <a:r>
                        <a:rPr lang="en-US" sz="1200" dirty="0" smtClean="0"/>
                        <a:t>Yes</a:t>
                      </a:r>
                      <a:endParaRPr lang="en-US" sz="1200" dirty="0"/>
                    </a:p>
                  </a:txBody>
                  <a:tcPr/>
                </a:tc>
                <a:tc>
                  <a:txBody>
                    <a:bodyPr/>
                    <a:lstStyle/>
                    <a:p>
                      <a:r>
                        <a:rPr lang="en-US" sz="1200" dirty="0" smtClean="0"/>
                        <a:t>Yes</a:t>
                      </a:r>
                      <a:endParaRPr lang="en-US" sz="1200" dirty="0"/>
                    </a:p>
                  </a:txBody>
                  <a:tcPr/>
                </a:tc>
              </a:tr>
              <a:tr h="467836">
                <a:tc>
                  <a:txBody>
                    <a:bodyPr/>
                    <a:lstStyle/>
                    <a:p>
                      <a:r>
                        <a:rPr lang="en-US" sz="1200" dirty="0" smtClean="0"/>
                        <a:t>Confounding estimation</a:t>
                      </a:r>
                      <a:endParaRPr lang="en-US" sz="1200" dirty="0"/>
                    </a:p>
                  </a:txBody>
                  <a:tcPr/>
                </a:tc>
                <a:tc>
                  <a:txBody>
                    <a:bodyPr/>
                    <a:lstStyle/>
                    <a:p>
                      <a:r>
                        <a:rPr lang="en-US" sz="1200" dirty="0" smtClean="0"/>
                        <a:t>No</a:t>
                      </a:r>
                      <a:endParaRPr lang="en-US" sz="1200" dirty="0"/>
                    </a:p>
                  </a:txBody>
                  <a:tcPr/>
                </a:tc>
                <a:tc>
                  <a:txBody>
                    <a:bodyPr/>
                    <a:lstStyle/>
                    <a:p>
                      <a:r>
                        <a:rPr lang="en-US" sz="1200" dirty="0" smtClean="0"/>
                        <a:t>Yes</a:t>
                      </a:r>
                      <a:endParaRPr lang="en-US" sz="1200" dirty="0"/>
                    </a:p>
                  </a:txBody>
                  <a:tcPr/>
                </a:tc>
                <a:tc>
                  <a:txBody>
                    <a:bodyPr/>
                    <a:lstStyle/>
                    <a:p>
                      <a:r>
                        <a:rPr lang="en-US" sz="1200" dirty="0" smtClean="0"/>
                        <a:t>No</a:t>
                      </a:r>
                      <a:endParaRPr lang="en-US" sz="1200" dirty="0"/>
                    </a:p>
                  </a:txBody>
                  <a:tcPr/>
                </a:tc>
              </a:tr>
              <a:tr h="668338">
                <a:tc>
                  <a:txBody>
                    <a:bodyPr/>
                    <a:lstStyle/>
                    <a:p>
                      <a:r>
                        <a:rPr lang="en-US" sz="1200" dirty="0" smtClean="0"/>
                        <a:t>Estimates of number of causal variants</a:t>
                      </a:r>
                      <a:endParaRPr lang="en-US" sz="1200" dirty="0"/>
                    </a:p>
                  </a:txBody>
                  <a:tcPr/>
                </a:tc>
                <a:tc>
                  <a:txBody>
                    <a:bodyPr/>
                    <a:lstStyle/>
                    <a:p>
                      <a:r>
                        <a:rPr lang="en-US" sz="1200" dirty="0" smtClean="0"/>
                        <a:t>No</a:t>
                      </a:r>
                      <a:endParaRPr lang="en-US" sz="1200" dirty="0"/>
                    </a:p>
                  </a:txBody>
                  <a:tcPr/>
                </a:tc>
                <a:tc>
                  <a:txBody>
                    <a:bodyPr/>
                    <a:lstStyle/>
                    <a:p>
                      <a:r>
                        <a:rPr lang="en-US" sz="1200" dirty="0" smtClean="0"/>
                        <a:t>No</a:t>
                      </a:r>
                      <a:endParaRPr lang="en-US" sz="1200" dirty="0"/>
                    </a:p>
                  </a:txBody>
                  <a:tcPr/>
                </a:tc>
                <a:tc>
                  <a:txBody>
                    <a:bodyPr/>
                    <a:lstStyle/>
                    <a:p>
                      <a:r>
                        <a:rPr lang="en-US" sz="1200" dirty="0" smtClean="0"/>
                        <a:t>Yes</a:t>
                      </a:r>
                      <a:endParaRPr lang="en-US" sz="1200" dirty="0"/>
                    </a:p>
                  </a:txBody>
                  <a:tcPr/>
                </a:tc>
              </a:tr>
              <a:tr h="1069340">
                <a:tc>
                  <a:txBody>
                    <a:bodyPr/>
                    <a:lstStyle/>
                    <a:p>
                      <a:r>
                        <a:rPr lang="en-US" sz="1200" dirty="0" smtClean="0"/>
                        <a:t>Software available</a:t>
                      </a:r>
                      <a:endParaRPr lang="en-US" sz="1200" dirty="0"/>
                    </a:p>
                  </a:txBody>
                  <a:tcPr/>
                </a:tc>
                <a:tc>
                  <a:txBody>
                    <a:bodyPr/>
                    <a:lstStyle/>
                    <a:p>
                      <a:r>
                        <a:rPr lang="en-US" sz="1200" dirty="0" smtClean="0"/>
                        <a:t>Yes</a:t>
                      </a:r>
                      <a:r>
                        <a:rPr lang="en-US" sz="1200" baseline="0" dirty="0" smtClean="0"/>
                        <a:t> – GCTA and LDAK</a:t>
                      </a:r>
                      <a:endParaRPr lang="en-US" sz="1200" dirty="0"/>
                    </a:p>
                  </a:txBody>
                  <a:tcPr/>
                </a:tc>
                <a:tc>
                  <a:txBody>
                    <a:bodyPr/>
                    <a:lstStyle/>
                    <a:p>
                      <a:r>
                        <a:rPr lang="en-US" sz="1200" dirty="0" smtClean="0"/>
                        <a:t>Python scripts and</a:t>
                      </a:r>
                      <a:r>
                        <a:rPr lang="en-US" sz="1200" baseline="0" dirty="0" smtClean="0"/>
                        <a:t> also online platform (LD Hub)</a:t>
                      </a:r>
                      <a:endParaRPr lang="en-US" sz="1200" dirty="0"/>
                    </a:p>
                  </a:txBody>
                  <a:tcPr/>
                </a:tc>
                <a:tc>
                  <a:txBody>
                    <a:bodyPr/>
                    <a:lstStyle/>
                    <a:p>
                      <a:r>
                        <a:rPr lang="en-US" sz="1200" dirty="0" smtClean="0"/>
                        <a:t>Kind of. R scripts to do calculations but you need to do</a:t>
                      </a:r>
                      <a:r>
                        <a:rPr lang="en-US" sz="1200" baseline="0" dirty="0" smtClean="0"/>
                        <a:t> a few steps first</a:t>
                      </a:r>
                      <a:endParaRPr lang="en-US" sz="1200" dirty="0"/>
                    </a:p>
                  </a:txBody>
                  <a:tcPr/>
                </a:tc>
              </a:tr>
              <a:tr h="1069340">
                <a:tc>
                  <a:txBody>
                    <a:bodyPr/>
                    <a:lstStyle/>
                    <a:p>
                      <a:r>
                        <a:rPr lang="en-US" sz="1200" dirty="0" smtClean="0"/>
                        <a:t>Reliability</a:t>
                      </a:r>
                      <a:r>
                        <a:rPr lang="en-US" sz="1200" baseline="0" dirty="0" smtClean="0"/>
                        <a:t> of inferences</a:t>
                      </a:r>
                      <a:endParaRPr lang="en-US" sz="1200" dirty="0"/>
                    </a:p>
                  </a:txBody>
                  <a:tcPr/>
                </a:tc>
                <a:tc>
                  <a:txBody>
                    <a:bodyPr/>
                    <a:lstStyle/>
                    <a:p>
                      <a:r>
                        <a:rPr lang="en-US" sz="1200" dirty="0" smtClean="0"/>
                        <a:t>Biases</a:t>
                      </a:r>
                      <a:r>
                        <a:rPr lang="en-US" sz="1200" baseline="0" dirty="0" smtClean="0"/>
                        <a:t> exist and are</a:t>
                      </a:r>
                      <a:r>
                        <a:rPr lang="en-US" sz="1200" dirty="0" smtClean="0"/>
                        <a:t> somewhat understood</a:t>
                      </a:r>
                      <a:endParaRPr lang="en-US" sz="1200" dirty="0"/>
                    </a:p>
                  </a:txBody>
                  <a:tcPr/>
                </a:tc>
                <a:tc>
                  <a:txBody>
                    <a:bodyPr/>
                    <a:lstStyle/>
                    <a:p>
                      <a:r>
                        <a:rPr lang="en-US" sz="1200" dirty="0" smtClean="0"/>
                        <a:t>Largely unexplored so far</a:t>
                      </a:r>
                      <a:endParaRPr lang="en-US" sz="1200" dirty="0"/>
                    </a:p>
                  </a:txBody>
                  <a:tcPr/>
                </a:tc>
                <a:tc>
                  <a:txBody>
                    <a:bodyPr/>
                    <a:lstStyle/>
                    <a:p>
                      <a:r>
                        <a:rPr lang="en-US" sz="1200" dirty="0" smtClean="0"/>
                        <a:t>Largely</a:t>
                      </a:r>
                      <a:r>
                        <a:rPr lang="en-US" sz="1200" baseline="0" dirty="0" smtClean="0"/>
                        <a:t> unexplored so far</a:t>
                      </a:r>
                      <a:endParaRPr lang="en-US" sz="1200" dirty="0"/>
                    </a:p>
                  </a:txBody>
                  <a:tcPr/>
                </a:tc>
              </a:tr>
            </a:tbl>
          </a:graphicData>
        </a:graphic>
      </p:graphicFrame>
    </p:spTree>
    <p:extLst>
      <p:ext uri="{BB962C8B-B14F-4D97-AF65-F5344CB8AC3E}">
        <p14:creationId xmlns:p14="http://schemas.microsoft.com/office/powerpoint/2010/main" val="8889955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sz="half" idx="1"/>
          </p:nvPr>
        </p:nvSpPr>
        <p:spPr>
          <a:xfrm>
            <a:off x="685800" y="1447800"/>
            <a:ext cx="3810000" cy="4114800"/>
          </a:xfrm>
        </p:spPr>
        <p:txBody>
          <a:bodyPr>
            <a:normAutofit fontScale="32500" lnSpcReduction="20000"/>
          </a:bodyPr>
          <a:lstStyle/>
          <a:p>
            <a:pPr marL="0" indent="0">
              <a:buNone/>
            </a:pPr>
            <a:r>
              <a:rPr lang="en-US" b="1" u="sng" dirty="0" smtClean="0"/>
              <a:t>Useful reviews:</a:t>
            </a:r>
          </a:p>
          <a:p>
            <a:pPr marL="0" indent="0">
              <a:buNone/>
            </a:pPr>
            <a:endParaRPr lang="en-US" b="1" dirty="0"/>
          </a:p>
          <a:p>
            <a:pPr marL="0" indent="0">
              <a:buNone/>
            </a:pPr>
            <a:r>
              <a:rPr lang="en-US" b="1" dirty="0" smtClean="0"/>
              <a:t>Introduction </a:t>
            </a:r>
            <a:r>
              <a:rPr lang="en-US" b="1" dirty="0"/>
              <a:t>to Quantitative Genetics</a:t>
            </a:r>
            <a:r>
              <a:rPr lang="en-US" dirty="0"/>
              <a:t>. Falconer D.S., Mackay T.F.C. Longman; Harlow, UK: 1996. </a:t>
            </a:r>
          </a:p>
          <a:p>
            <a:pPr marL="0" indent="0">
              <a:buNone/>
            </a:pPr>
            <a:endParaRPr lang="en-US" dirty="0"/>
          </a:p>
          <a:p>
            <a:pPr marL="0" indent="0">
              <a:buNone/>
            </a:pPr>
            <a:r>
              <a:rPr lang="en-US" b="1" dirty="0"/>
              <a:t>Heritability in the genomics era—concepts and misconceptions</a:t>
            </a:r>
            <a:r>
              <a:rPr lang="en-US" dirty="0"/>
              <a:t>. </a:t>
            </a:r>
            <a:r>
              <a:rPr lang="en-US" dirty="0" err="1"/>
              <a:t>Visscher</a:t>
            </a:r>
            <a:r>
              <a:rPr lang="en-US" dirty="0"/>
              <a:t> P.M., Hill W.G., Wray N.R. Nat. Rev. Genet. 2008;9:255–266</a:t>
            </a:r>
          </a:p>
          <a:p>
            <a:pPr marL="0" indent="0">
              <a:buNone/>
            </a:pPr>
            <a:endParaRPr lang="en-US" dirty="0"/>
          </a:p>
          <a:p>
            <a:pPr marL="0" indent="0">
              <a:buNone/>
            </a:pPr>
            <a:r>
              <a:rPr lang="en-US" b="1" dirty="0"/>
              <a:t>Relatedness in the post-genomic era: is it still useful?</a:t>
            </a:r>
            <a:r>
              <a:rPr lang="en-US" dirty="0"/>
              <a:t> Doug Speed &amp; David J. Balding. Nature Reviews Genetics 16, 33–44 (2015)</a:t>
            </a:r>
          </a:p>
          <a:p>
            <a:pPr marL="0" indent="0">
              <a:buNone/>
            </a:pPr>
            <a:endParaRPr lang="en-US" dirty="0"/>
          </a:p>
          <a:p>
            <a:pPr marL="0" indent="0">
              <a:buNone/>
            </a:pPr>
            <a:r>
              <a:rPr lang="en-US" b="1" dirty="0"/>
              <a:t>The heritability of human disease: estimation, uses and abuses</a:t>
            </a:r>
            <a:r>
              <a:rPr lang="en-US" dirty="0"/>
              <a:t>. </a:t>
            </a:r>
            <a:r>
              <a:rPr lang="en-US" dirty="0" err="1"/>
              <a:t>Tenesa</a:t>
            </a:r>
            <a:r>
              <a:rPr lang="en-US" dirty="0"/>
              <a:t> A1, Haley CS. Nat Rev Genet. 2013 Feb;14(2):139-49.</a:t>
            </a:r>
          </a:p>
          <a:p>
            <a:pPr marL="0" indent="0">
              <a:buNone/>
            </a:pPr>
            <a:endParaRPr lang="en-US" dirty="0"/>
          </a:p>
          <a:p>
            <a:pPr marL="0" indent="0">
              <a:buNone/>
            </a:pPr>
            <a:r>
              <a:rPr lang="en-US" b="1" dirty="0"/>
              <a:t>Reconciling the analysis of IBD and IBS in complex trait studies</a:t>
            </a:r>
            <a:r>
              <a:rPr lang="en-US" dirty="0"/>
              <a:t>. Powell J.E., </a:t>
            </a:r>
            <a:r>
              <a:rPr lang="en-US" dirty="0" err="1"/>
              <a:t>Visscher</a:t>
            </a:r>
            <a:r>
              <a:rPr lang="en-US" dirty="0"/>
              <a:t> P.M., Goddard M.E. Nat. Rev. Genet. 2010;11:800–805</a:t>
            </a:r>
          </a:p>
          <a:p>
            <a:pPr marL="0" indent="0">
              <a:buNone/>
            </a:pPr>
            <a:endParaRPr lang="en-US" dirty="0"/>
          </a:p>
          <a:p>
            <a:pPr marL="0" indent="0">
              <a:buNone/>
            </a:pPr>
            <a:r>
              <a:rPr lang="en-US" b="1" dirty="0"/>
              <a:t>Finding the missing heritability of complex diseases.</a:t>
            </a:r>
            <a:r>
              <a:rPr lang="en-US" dirty="0"/>
              <a:t> </a:t>
            </a:r>
            <a:r>
              <a:rPr lang="en-US" dirty="0" err="1"/>
              <a:t>Manolio</a:t>
            </a:r>
            <a:r>
              <a:rPr lang="en-US" dirty="0"/>
              <a:t> T.A., Collins F.S., Cox N.J., Goldstein D.B., </a:t>
            </a:r>
            <a:r>
              <a:rPr lang="en-US" dirty="0" err="1"/>
              <a:t>Hindorff</a:t>
            </a:r>
            <a:r>
              <a:rPr lang="en-US" dirty="0"/>
              <a:t> L.A., Hunter D.J., McCarthy M.I., Ramos E.M., </a:t>
            </a:r>
            <a:r>
              <a:rPr lang="en-US" dirty="0" err="1"/>
              <a:t>Cardon</a:t>
            </a:r>
            <a:r>
              <a:rPr lang="en-US" dirty="0"/>
              <a:t> L.R., </a:t>
            </a:r>
            <a:r>
              <a:rPr lang="en-US" dirty="0" err="1"/>
              <a:t>Chakravarti</a:t>
            </a:r>
            <a:r>
              <a:rPr lang="en-US" dirty="0"/>
              <a:t> A. Nature. 2009;461:747–753.</a:t>
            </a:r>
          </a:p>
          <a:p>
            <a:pPr marL="0" indent="0">
              <a:buNone/>
            </a:pPr>
            <a:endParaRPr lang="en-US" dirty="0"/>
          </a:p>
          <a:p>
            <a:pPr marL="0" indent="0">
              <a:buNone/>
            </a:pPr>
            <a:r>
              <a:rPr lang="en-US" b="1" dirty="0"/>
              <a:t>Heritability of threshold characters</a:t>
            </a:r>
            <a:r>
              <a:rPr lang="en-US" dirty="0"/>
              <a:t>. </a:t>
            </a:r>
            <a:r>
              <a:rPr lang="en-US" dirty="0" err="1"/>
              <a:t>Dempster</a:t>
            </a:r>
            <a:r>
              <a:rPr lang="en-US" dirty="0"/>
              <a:t> E.R., Lerner I.M. Genetics. 1950;35:212–236</a:t>
            </a:r>
            <a:r>
              <a:rPr lang="en-US" dirty="0" smtClean="0"/>
              <a:t>.</a:t>
            </a:r>
          </a:p>
          <a:p>
            <a:pPr marL="0" indent="0">
              <a:buNone/>
            </a:pPr>
            <a:endParaRPr lang="en-US" dirty="0"/>
          </a:p>
        </p:txBody>
      </p:sp>
      <p:sp>
        <p:nvSpPr>
          <p:cNvPr id="4" name="Content Placeholder 3"/>
          <p:cNvSpPr>
            <a:spLocks noGrp="1"/>
          </p:cNvSpPr>
          <p:nvPr>
            <p:ph sz="half" idx="2"/>
          </p:nvPr>
        </p:nvSpPr>
        <p:spPr>
          <a:xfrm>
            <a:off x="4648200" y="1447800"/>
            <a:ext cx="3810000" cy="4709160"/>
          </a:xfrm>
        </p:spPr>
        <p:txBody>
          <a:bodyPr>
            <a:normAutofit fontScale="32500" lnSpcReduction="20000"/>
          </a:bodyPr>
          <a:lstStyle/>
          <a:p>
            <a:pPr marL="0" indent="0">
              <a:buNone/>
            </a:pPr>
            <a:r>
              <a:rPr lang="en-US" b="1" u="sng" dirty="0" smtClean="0"/>
              <a:t>Primary research papers:</a:t>
            </a:r>
          </a:p>
          <a:p>
            <a:pPr marL="0" indent="0">
              <a:buNone/>
            </a:pPr>
            <a:endParaRPr lang="en-US" b="1" dirty="0"/>
          </a:p>
          <a:p>
            <a:pPr marL="0" indent="0">
              <a:buNone/>
            </a:pPr>
            <a:r>
              <a:rPr lang="en-US" b="1" dirty="0" smtClean="0"/>
              <a:t>Inference </a:t>
            </a:r>
            <a:r>
              <a:rPr lang="en-US" b="1" dirty="0"/>
              <a:t>of the genetic architecture underlying BMI and height with the use of 20,240 sibling pairs</a:t>
            </a:r>
            <a:r>
              <a:rPr lang="en-US" dirty="0"/>
              <a:t>. Hemani G et al. Am J Hum Genet. 2013 Nov 7;93(5):865-75. </a:t>
            </a:r>
          </a:p>
          <a:p>
            <a:pPr marL="0" indent="0">
              <a:buNone/>
            </a:pPr>
            <a:endParaRPr lang="en-US" dirty="0"/>
          </a:p>
          <a:p>
            <a:pPr marL="0" indent="0">
              <a:buNone/>
            </a:pPr>
            <a:r>
              <a:rPr lang="en-US" b="1" dirty="0"/>
              <a:t>Common SNPs explain a large proportion of the heritability for human height</a:t>
            </a:r>
            <a:r>
              <a:rPr lang="en-US" dirty="0"/>
              <a:t>. Yang J., Benyamin B., </a:t>
            </a:r>
            <a:r>
              <a:rPr lang="en-US" dirty="0" err="1"/>
              <a:t>McEvoy</a:t>
            </a:r>
            <a:r>
              <a:rPr lang="en-US" dirty="0"/>
              <a:t> B.P., Gordon S., </a:t>
            </a:r>
            <a:r>
              <a:rPr lang="en-US" dirty="0" err="1"/>
              <a:t>Henders</a:t>
            </a:r>
            <a:r>
              <a:rPr lang="en-US" dirty="0"/>
              <a:t> A.K., </a:t>
            </a:r>
            <a:r>
              <a:rPr lang="en-US" dirty="0" err="1"/>
              <a:t>Nyholt</a:t>
            </a:r>
            <a:r>
              <a:rPr lang="en-US" dirty="0"/>
              <a:t> D.R., Madden P.A., Heath A.C., Martin N.G., Montgomery G.W. Nat. Genet. 2010;42:565–569</a:t>
            </a:r>
          </a:p>
          <a:p>
            <a:pPr marL="0" indent="0">
              <a:buNone/>
            </a:pPr>
            <a:endParaRPr lang="en-US" dirty="0"/>
          </a:p>
          <a:p>
            <a:pPr marL="0" indent="0">
              <a:buNone/>
            </a:pPr>
            <a:r>
              <a:rPr lang="en-US" b="1" dirty="0"/>
              <a:t>Genome-partitioning of genetic variation for complex traits using common </a:t>
            </a:r>
            <a:r>
              <a:rPr lang="en-US" b="1" dirty="0" smtClean="0"/>
              <a:t>SNPs.</a:t>
            </a:r>
            <a:r>
              <a:rPr lang="en-US" dirty="0" smtClean="0"/>
              <a:t> Yang </a:t>
            </a:r>
            <a:r>
              <a:rPr lang="en-US" dirty="0"/>
              <a:t>J, </a:t>
            </a:r>
            <a:r>
              <a:rPr lang="en-US" dirty="0" err="1"/>
              <a:t>Manolio</a:t>
            </a:r>
            <a:r>
              <a:rPr lang="en-US" dirty="0"/>
              <a:t> TA, Pasquale LR, et </a:t>
            </a:r>
            <a:r>
              <a:rPr lang="en-US" dirty="0" smtClean="0"/>
              <a:t>al. </a:t>
            </a:r>
            <a:r>
              <a:rPr lang="en-US" dirty="0"/>
              <a:t>Nature genetics. 2011;43(6):519-525. doi:10.1038/ng.823.</a:t>
            </a:r>
          </a:p>
          <a:p>
            <a:pPr marL="0" indent="0">
              <a:buNone/>
            </a:pPr>
            <a:endParaRPr lang="en-US" dirty="0"/>
          </a:p>
          <a:p>
            <a:pPr marL="0" indent="0">
              <a:buNone/>
            </a:pPr>
            <a:r>
              <a:rPr lang="en-US" b="1" dirty="0"/>
              <a:t>Improved heritability estimation from genome-wide SNPs</a:t>
            </a:r>
            <a:r>
              <a:rPr lang="en-US" dirty="0"/>
              <a:t>. Speed D, Hemani G, Johnson MR, Balding DJ. Am J Hum Genet. 2012 Dec 7;91(6):1011-21.</a:t>
            </a:r>
          </a:p>
          <a:p>
            <a:pPr marL="0" indent="0">
              <a:buNone/>
            </a:pPr>
            <a:endParaRPr lang="en-US" dirty="0"/>
          </a:p>
          <a:p>
            <a:pPr marL="0" indent="0">
              <a:buNone/>
            </a:pPr>
            <a:r>
              <a:rPr lang="en-US" b="1" dirty="0"/>
              <a:t>Estimating Missing Heritability for Disease from Genome-wide Association Studies.</a:t>
            </a:r>
            <a:r>
              <a:rPr lang="en-US" dirty="0"/>
              <a:t> Lee SH, Wray NR, Goddard ME, </a:t>
            </a:r>
            <a:r>
              <a:rPr lang="en-US" dirty="0" err="1"/>
              <a:t>Visscher</a:t>
            </a:r>
            <a:r>
              <a:rPr lang="en-US" dirty="0"/>
              <a:t> PM. American Journal of Human Genetics. 2011;88(3):294-305. doi:10.1016/j.ajhg.2011.02.002.</a:t>
            </a:r>
          </a:p>
          <a:p>
            <a:pPr marL="0" indent="0">
              <a:buNone/>
            </a:pPr>
            <a:endParaRPr lang="en-US" dirty="0"/>
          </a:p>
          <a:p>
            <a:pPr marL="0" indent="0">
              <a:buNone/>
            </a:pPr>
            <a:r>
              <a:rPr lang="en-US" b="1" dirty="0"/>
              <a:t>Estimation of </a:t>
            </a:r>
            <a:r>
              <a:rPr lang="en-US" b="1" dirty="0" err="1"/>
              <a:t>pleiotropy</a:t>
            </a:r>
            <a:r>
              <a:rPr lang="en-US" b="1" dirty="0"/>
              <a:t> between complex diseases using single-nucleotide polymorphism-derived genomic relationships and restricted maximum likelihood.</a:t>
            </a:r>
            <a:r>
              <a:rPr lang="en-US" dirty="0"/>
              <a:t> Lee SH, Yang J, Goddard ME, </a:t>
            </a:r>
            <a:r>
              <a:rPr lang="en-US" dirty="0" err="1"/>
              <a:t>Visscher</a:t>
            </a:r>
            <a:r>
              <a:rPr lang="en-US" dirty="0"/>
              <a:t> PM, Wray NR. Bioinformatics. 2012;28(19):2540-2542. doi:10.1093/bioinformatics/bts474.</a:t>
            </a:r>
          </a:p>
          <a:p>
            <a:pPr marL="0" indent="0">
              <a:buNone/>
            </a:pPr>
            <a:endParaRPr lang="en-US" dirty="0"/>
          </a:p>
          <a:p>
            <a:pPr marL="0" indent="0">
              <a:buNone/>
            </a:pPr>
            <a:r>
              <a:rPr lang="en-US" b="1" dirty="0"/>
              <a:t>LD Score regression distinguishes confounding from </a:t>
            </a:r>
            <a:r>
              <a:rPr lang="en-US" b="1" dirty="0" err="1"/>
              <a:t>polygenicity</a:t>
            </a:r>
            <a:r>
              <a:rPr lang="en-US" b="1" dirty="0"/>
              <a:t> in genome-wide association </a:t>
            </a:r>
            <a:r>
              <a:rPr lang="en-US" b="1" dirty="0" smtClean="0"/>
              <a:t>studies. </a:t>
            </a:r>
            <a:r>
              <a:rPr lang="en-US" dirty="0" err="1" smtClean="0"/>
              <a:t>Bulik</a:t>
            </a:r>
            <a:r>
              <a:rPr lang="en-US" dirty="0" smtClean="0"/>
              <a:t>-Sullivan et al. Nature Genetics. 2015</a:t>
            </a:r>
          </a:p>
          <a:p>
            <a:pPr marL="0" indent="0">
              <a:buNone/>
            </a:pPr>
            <a:endParaRPr lang="en-US" dirty="0"/>
          </a:p>
          <a:p>
            <a:pPr marL="0" indent="0">
              <a:buNone/>
            </a:pPr>
            <a:r>
              <a:rPr lang="en-US" b="1" dirty="0"/>
              <a:t>A Fast Method that Uses Polygenic Scores to Estimate the Variance Explained by Genome-wide Marker Panels and the Proportion of Variants Affecting a Trait. </a:t>
            </a:r>
            <a:r>
              <a:rPr lang="en-US" dirty="0"/>
              <a:t>Luigi </a:t>
            </a:r>
            <a:r>
              <a:rPr lang="en-US" dirty="0" err="1"/>
              <a:t>Palla</a:t>
            </a:r>
            <a:r>
              <a:rPr lang="en-US" dirty="0"/>
              <a:t> and Frank </a:t>
            </a:r>
            <a:r>
              <a:rPr lang="en-US" dirty="0" err="1"/>
              <a:t>Dudbridge</a:t>
            </a:r>
            <a:r>
              <a:rPr lang="en-US" dirty="0"/>
              <a:t>. AJHG. 2015</a:t>
            </a:r>
          </a:p>
          <a:p>
            <a:pPr marL="0" indent="0">
              <a:buNone/>
            </a:pPr>
            <a:endParaRPr lang="en-US" dirty="0" smtClean="0"/>
          </a:p>
          <a:p>
            <a:pPr marL="0" indent="0">
              <a:buNone/>
            </a:pPr>
            <a:endParaRPr lang="en-US" b="1" dirty="0"/>
          </a:p>
          <a:p>
            <a:pPr marL="0" indent="0">
              <a:buNone/>
            </a:pPr>
            <a:endParaRPr lang="en-US" b="1" dirty="0"/>
          </a:p>
        </p:txBody>
      </p:sp>
    </p:spTree>
    <p:extLst>
      <p:ext uri="{BB962C8B-B14F-4D97-AF65-F5344CB8AC3E}">
        <p14:creationId xmlns:p14="http://schemas.microsoft.com/office/powerpoint/2010/main" val="412290543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LD score regression</a:t>
            </a:r>
            <a:endParaRPr lang="en-US" dirty="0"/>
          </a:p>
        </p:txBody>
      </p:sp>
      <p:pic>
        <p:nvPicPr>
          <p:cNvPr id="5" name="Content Placeholder 4" descr="ng.3211-F2.jpg"/>
          <p:cNvPicPr>
            <a:picLocks noGrp="1" noChangeAspect="1"/>
          </p:cNvPicPr>
          <p:nvPr>
            <p:ph sz="half" idx="1"/>
          </p:nvPr>
        </p:nvPicPr>
        <p:blipFill>
          <a:blip r:embed="rId2">
            <a:extLst>
              <a:ext uri="{28A0092B-C50C-407E-A947-70E740481C1C}">
                <a14:useLocalDpi xmlns:a14="http://schemas.microsoft.com/office/drawing/2010/main" val="0"/>
              </a:ext>
            </a:extLst>
          </a:blip>
          <a:srcRect l="-3635" r="-3635"/>
          <a:stretch>
            <a:fillRect/>
          </a:stretch>
        </p:blipFill>
        <p:spPr/>
      </p:pic>
      <p:sp>
        <p:nvSpPr>
          <p:cNvPr id="4" name="Content Placeholder 3"/>
          <p:cNvSpPr>
            <a:spLocks noGrp="1"/>
          </p:cNvSpPr>
          <p:nvPr>
            <p:ph sz="half" idx="2"/>
          </p:nvPr>
        </p:nvSpPr>
        <p:spPr/>
        <p:txBody>
          <a:bodyPr/>
          <a:lstStyle/>
          <a:p>
            <a:r>
              <a:rPr lang="en-US" dirty="0" smtClean="0"/>
              <a:t>Plot ‘LD score’ (average R</a:t>
            </a:r>
            <a:r>
              <a:rPr lang="en-US" baseline="30000" dirty="0" smtClean="0"/>
              <a:t>2</a:t>
            </a:r>
            <a:r>
              <a:rPr lang="en-US" dirty="0" smtClean="0"/>
              <a:t>) </a:t>
            </a:r>
            <a:r>
              <a:rPr lang="en-US" dirty="0" err="1" smtClean="0"/>
              <a:t>vs</a:t>
            </a:r>
            <a:r>
              <a:rPr lang="en-US" dirty="0" smtClean="0"/>
              <a:t> GWAS test statistic</a:t>
            </a:r>
          </a:p>
          <a:p>
            <a:r>
              <a:rPr lang="en-US" dirty="0" smtClean="0"/>
              <a:t>Slope = SNP heritability</a:t>
            </a:r>
          </a:p>
          <a:p>
            <a:r>
              <a:rPr lang="en-US" dirty="0" smtClean="0"/>
              <a:t>Intercept = population stratification</a:t>
            </a:r>
            <a:endParaRPr lang="en-US" dirty="0"/>
          </a:p>
        </p:txBody>
      </p:sp>
    </p:spTree>
    <p:extLst>
      <p:ext uri="{BB962C8B-B14F-4D97-AF65-F5344CB8AC3E}">
        <p14:creationId xmlns:p14="http://schemas.microsoft.com/office/powerpoint/2010/main" val="1232866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92480" y="2661920"/>
            <a:ext cx="7518400"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smtClean="0"/>
              <a:t>Alternatively…</a:t>
            </a:r>
          </a:p>
          <a:p>
            <a:endParaRPr lang="en-US" dirty="0"/>
          </a:p>
          <a:p>
            <a:r>
              <a:rPr lang="en-US" dirty="0" smtClean="0"/>
              <a:t>We can also learn about heritability based on how well we can predict a trait based on the results from a GWAS</a:t>
            </a:r>
            <a:endParaRPr lang="en-US" dirty="0"/>
          </a:p>
        </p:txBody>
      </p:sp>
    </p:spTree>
    <p:extLst>
      <p:ext uri="{BB962C8B-B14F-4D97-AF65-F5344CB8AC3E}">
        <p14:creationId xmlns:p14="http://schemas.microsoft.com/office/powerpoint/2010/main" val="1402873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AVENGEME</a:t>
            </a:r>
            <a:endParaRPr lang="en-US" dirty="0"/>
          </a:p>
        </p:txBody>
      </p:sp>
      <p:sp>
        <p:nvSpPr>
          <p:cNvPr id="3" name="Content Placeholder 2"/>
          <p:cNvSpPr>
            <a:spLocks noGrp="1"/>
          </p:cNvSpPr>
          <p:nvPr>
            <p:ph sz="half" idx="1"/>
          </p:nvPr>
        </p:nvSpPr>
        <p:spPr/>
        <p:txBody>
          <a:bodyPr/>
          <a:lstStyle/>
          <a:p>
            <a:r>
              <a:rPr lang="en-US" dirty="0" smtClean="0"/>
              <a:t>Create an allele score based on GWAS results</a:t>
            </a:r>
          </a:p>
          <a:p>
            <a:r>
              <a:rPr lang="en-US" dirty="0" smtClean="0"/>
              <a:t>Calculate the prediction accuracy of the allele score in an independent sample</a:t>
            </a:r>
            <a:endParaRPr lang="en-US" dirty="0"/>
          </a:p>
        </p:txBody>
      </p:sp>
      <p:sp>
        <p:nvSpPr>
          <p:cNvPr id="4" name="Content Placeholder 3"/>
          <p:cNvSpPr>
            <a:spLocks noGrp="1"/>
          </p:cNvSpPr>
          <p:nvPr>
            <p:ph sz="half" idx="2"/>
          </p:nvPr>
        </p:nvSpPr>
        <p:spPr/>
        <p:txBody>
          <a:bodyPr/>
          <a:lstStyle/>
          <a:p>
            <a:r>
              <a:rPr lang="en-US" dirty="0" smtClean="0"/>
              <a:t>SNP h2 can be inferred depending on:</a:t>
            </a:r>
          </a:p>
          <a:p>
            <a:pPr lvl="1"/>
            <a:r>
              <a:rPr lang="en-US" dirty="0" smtClean="0"/>
              <a:t>Training sample size</a:t>
            </a:r>
          </a:p>
          <a:p>
            <a:pPr lvl="1"/>
            <a:r>
              <a:rPr lang="en-US" dirty="0" smtClean="0"/>
              <a:t>Testing sample size</a:t>
            </a:r>
          </a:p>
          <a:p>
            <a:pPr lvl="1"/>
            <a:r>
              <a:rPr lang="en-US" dirty="0" smtClean="0"/>
              <a:t>Correlation between PRS and test trait</a:t>
            </a:r>
          </a:p>
          <a:p>
            <a:pPr lvl="1"/>
            <a:r>
              <a:rPr lang="en-US" dirty="0" smtClean="0"/>
              <a:t>Threshold used to calculate PRS</a:t>
            </a:r>
          </a:p>
          <a:p>
            <a:endParaRPr lang="en-US" dirty="0"/>
          </a:p>
        </p:txBody>
      </p:sp>
    </p:spTree>
    <p:extLst>
      <p:ext uri="{BB962C8B-B14F-4D97-AF65-F5344CB8AC3E}">
        <p14:creationId xmlns:p14="http://schemas.microsoft.com/office/powerpoint/2010/main" val="4030082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Family relatedness</a:t>
            </a:r>
            <a:endParaRPr lang="en-US" dirty="0"/>
          </a:p>
        </p:txBody>
      </p:sp>
      <p:sp>
        <p:nvSpPr>
          <p:cNvPr id="8" name="Text Placeholder 7"/>
          <p:cNvSpPr>
            <a:spLocks noGrp="1"/>
          </p:cNvSpPr>
          <p:nvPr>
            <p:ph type="body" idx="1"/>
          </p:nvPr>
        </p:nvSpPr>
        <p:spPr/>
        <p:txBody>
          <a:bodyPr>
            <a:normAutofit fontScale="92500" lnSpcReduction="20000"/>
          </a:bodyPr>
          <a:lstStyle/>
          <a:p>
            <a:r>
              <a:rPr lang="en-US" dirty="0" smtClean="0"/>
              <a:t>Family tree: degrees of relatedness</a:t>
            </a:r>
            <a:endParaRPr lang="en-US" dirty="0"/>
          </a:p>
        </p:txBody>
      </p:sp>
      <p:pic>
        <p:nvPicPr>
          <p:cNvPr id="6" name="Content Placeholder 5" descr="tree1.pdf"/>
          <p:cNvPicPr>
            <a:picLocks noGrp="1" noChangeAspect="1"/>
          </p:cNvPicPr>
          <p:nvPr>
            <p:ph sz="half" idx="2"/>
          </p:nvPr>
        </p:nvPicPr>
        <p:blipFill>
          <a:blip r:embed="rId3">
            <a:extLst>
              <a:ext uri="{28A0092B-C50C-407E-A947-70E740481C1C}">
                <a14:useLocalDpi xmlns:a14="http://schemas.microsoft.com/office/drawing/2010/main" val="0"/>
              </a:ext>
            </a:extLst>
          </a:blip>
          <a:srcRect t="-38279" b="-38279"/>
          <a:stretch>
            <a:fillRect/>
          </a:stretch>
        </p:blipFill>
        <p:spPr/>
      </p:pic>
      <p:sp>
        <p:nvSpPr>
          <p:cNvPr id="9" name="Text Placeholder 8"/>
          <p:cNvSpPr>
            <a:spLocks noGrp="1"/>
          </p:cNvSpPr>
          <p:nvPr>
            <p:ph type="body" sz="quarter" idx="3"/>
          </p:nvPr>
        </p:nvSpPr>
        <p:spPr/>
        <p:txBody>
          <a:bodyPr/>
          <a:lstStyle/>
          <a:p>
            <a:r>
              <a:rPr lang="en-US" dirty="0" smtClean="0"/>
              <a:t>Meiosis: random shuffling</a:t>
            </a:r>
            <a:endParaRPr lang="en-US" dirty="0"/>
          </a:p>
        </p:txBody>
      </p:sp>
      <p:pic>
        <p:nvPicPr>
          <p:cNvPr id="7" name="Content Placeholder 6" descr="meiosis.png"/>
          <p:cNvPicPr>
            <a:picLocks noGrp="1" noChangeAspect="1"/>
          </p:cNvPicPr>
          <p:nvPr>
            <p:ph sz="quarter" idx="4"/>
          </p:nvPr>
        </p:nvPicPr>
        <p:blipFill>
          <a:blip r:embed="rId4">
            <a:extLst>
              <a:ext uri="{28A0092B-C50C-407E-A947-70E740481C1C}">
                <a14:useLocalDpi xmlns:a14="http://schemas.microsoft.com/office/drawing/2010/main" val="0"/>
              </a:ext>
            </a:extLst>
          </a:blip>
          <a:srcRect t="-27773" b="-27773"/>
          <a:stretch>
            <a:fillRect/>
          </a:stretch>
        </p:blipFill>
        <p:spPr/>
      </p:pic>
    </p:spTree>
    <p:extLst>
      <p:ext uri="{BB962C8B-B14F-4D97-AF65-F5344CB8AC3E}">
        <p14:creationId xmlns:p14="http://schemas.microsoft.com/office/powerpoint/2010/main" val="245168449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by descent</a:t>
            </a:r>
            <a:endParaRPr lang="en-US" dirty="0"/>
          </a:p>
        </p:txBody>
      </p:sp>
      <p:sp>
        <p:nvSpPr>
          <p:cNvPr id="3" name="Text Placeholder 2"/>
          <p:cNvSpPr>
            <a:spLocks noGrp="1"/>
          </p:cNvSpPr>
          <p:nvPr>
            <p:ph type="body" idx="1"/>
          </p:nvPr>
        </p:nvSpPr>
        <p:spPr/>
        <p:txBody>
          <a:bodyPr>
            <a:normAutofit fontScale="55000" lnSpcReduction="20000"/>
          </a:bodyPr>
          <a:lstStyle/>
          <a:p>
            <a:r>
              <a:rPr lang="en-US" dirty="0"/>
              <a:t>Segment of DNA shared by two or more people that has been inherited from a recent common ancestor without any intervening recombination</a:t>
            </a:r>
          </a:p>
        </p:txBody>
      </p:sp>
      <p:pic>
        <p:nvPicPr>
          <p:cNvPr id="7" name="Content Placeholder 6" descr="pedi.png"/>
          <p:cNvPicPr>
            <a:picLocks noGrp="1" noChangeAspect="1"/>
          </p:cNvPicPr>
          <p:nvPr>
            <p:ph sz="half" idx="2"/>
          </p:nvPr>
        </p:nvPicPr>
        <p:blipFill>
          <a:blip r:embed="rId3">
            <a:extLst>
              <a:ext uri="{28A0092B-C50C-407E-A947-70E740481C1C}">
                <a14:useLocalDpi xmlns:a14="http://schemas.microsoft.com/office/drawing/2010/main" val="0"/>
              </a:ext>
            </a:extLst>
          </a:blip>
          <a:srcRect t="-14788" b="-14788"/>
          <a:stretch>
            <a:fillRect/>
          </a:stretch>
        </p:blipFill>
        <p:spPr/>
      </p:pic>
      <p:sp>
        <p:nvSpPr>
          <p:cNvPr id="10" name="Text Placeholder 2"/>
          <p:cNvSpPr>
            <a:spLocks noGrp="1"/>
          </p:cNvSpPr>
          <p:nvPr>
            <p:ph type="body" sz="quarter" idx="3"/>
          </p:nvPr>
        </p:nvSpPr>
        <p:spPr>
          <a:xfrm>
            <a:off x="4853009" y="1676400"/>
            <a:ext cx="3931920" cy="639762"/>
          </a:xfrm>
        </p:spPr>
        <p:txBody>
          <a:bodyPr>
            <a:normAutofit fontScale="92500" lnSpcReduction="20000"/>
          </a:bodyPr>
          <a:lstStyle/>
          <a:p>
            <a:r>
              <a:rPr lang="en-US" dirty="0" smtClean="0"/>
              <a:t>Relatedness (or kinship) coefficients</a:t>
            </a:r>
            <a:endParaRPr lang="en-US" dirty="0"/>
          </a:p>
        </p:txBody>
      </p:sp>
      <p:pic>
        <p:nvPicPr>
          <p:cNvPr id="8" name="Picture 7" descr="reltable.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009" y="2438400"/>
            <a:ext cx="3627677" cy="3424527"/>
          </a:xfrm>
          <a:prstGeom prst="rect">
            <a:avLst/>
          </a:prstGeom>
        </p:spPr>
      </p:pic>
      <p:sp>
        <p:nvSpPr>
          <p:cNvPr id="11" name="Donut 10"/>
          <p:cNvSpPr/>
          <p:nvPr/>
        </p:nvSpPr>
        <p:spPr>
          <a:xfrm>
            <a:off x="7219349" y="5282232"/>
            <a:ext cx="958765" cy="937745"/>
          </a:xfrm>
          <a:prstGeom prst="donut">
            <a:avLst>
              <a:gd name="adj" fmla="val 10987"/>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580295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scmtemplate">
  <a:themeElements>
    <a:clrScheme name="">
      <a:dk1>
        <a:srgbClr val="003399"/>
      </a:dk1>
      <a:lt1>
        <a:srgbClr val="F3F3F3"/>
      </a:lt1>
      <a:dk2>
        <a:srgbClr val="000000"/>
      </a:dk2>
      <a:lt2>
        <a:srgbClr val="336699"/>
      </a:lt2>
      <a:accent1>
        <a:srgbClr val="AFC7B5"/>
      </a:accent1>
      <a:accent2>
        <a:srgbClr val="339966"/>
      </a:accent2>
      <a:accent3>
        <a:srgbClr val="F8F8F8"/>
      </a:accent3>
      <a:accent4>
        <a:srgbClr val="002A82"/>
      </a:accent4>
      <a:accent5>
        <a:srgbClr val="D4E0D7"/>
      </a:accent5>
      <a:accent6>
        <a:srgbClr val="2D8A5C"/>
      </a:accent6>
      <a:hlink>
        <a:srgbClr val="02BAB6"/>
      </a:hlink>
      <a:folHlink>
        <a:srgbClr val="008F8C"/>
      </a:folHlink>
    </a:clrScheme>
    <a:fontScheme name="Default Design">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School of Social and Community Medicine.pptx</Template>
  <TotalTime>1968</TotalTime>
  <Words>3421</Words>
  <Application>Microsoft Macintosh PowerPoint</Application>
  <PresentationFormat>On-screen Show (4:3)</PresentationFormat>
  <Paragraphs>638</Paragraphs>
  <Slides>45</Slides>
  <Notes>30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scmtemplate</vt:lpstr>
      <vt:lpstr>Whole genomes</vt:lpstr>
      <vt:lpstr>Outline</vt:lpstr>
      <vt:lpstr>Above and below the threshold</vt:lpstr>
      <vt:lpstr>LD score regression</vt:lpstr>
      <vt:lpstr>LD score regression</vt:lpstr>
      <vt:lpstr>PowerPoint Presentation</vt:lpstr>
      <vt:lpstr>AVENGEME</vt:lpstr>
      <vt:lpstr>Family relatedness</vt:lpstr>
      <vt:lpstr>Identity by descent</vt:lpstr>
      <vt:lpstr>Siblings: Realised genetic sharing</vt:lpstr>
      <vt:lpstr>Siblings: realised genetic sharing</vt:lpstr>
      <vt:lpstr>Variation in complex traits</vt:lpstr>
      <vt:lpstr>Heritability tells us:</vt:lpstr>
      <vt:lpstr>Phenotypic similarity between relatives</vt:lpstr>
      <vt:lpstr>Falconer’s method for estimating heritability</vt:lpstr>
      <vt:lpstr>Generalising to pedigrees</vt:lpstr>
      <vt:lpstr>Haseman-Elston regression</vt:lpstr>
      <vt:lpstr>Mixed model approach</vt:lpstr>
      <vt:lpstr>Mixed model approach</vt:lpstr>
      <vt:lpstr>Huge number of studies have been performed to estimate heritability</vt:lpstr>
      <vt:lpstr>Problem: Pedigrees are always incomplete</vt:lpstr>
      <vt:lpstr>Estimating the realised genomic similarity</vt:lpstr>
      <vt:lpstr>Estimating the realised genomic similarity using SNPs: Identity by state (IBS)</vt:lpstr>
      <vt:lpstr>Estimating the realised genomic similarity using SNPs</vt:lpstr>
      <vt:lpstr>Estimating the realised genomic similarity using SNPs</vt:lpstr>
      <vt:lpstr>Mixed model</vt:lpstr>
      <vt:lpstr>Precision of heritability estimates</vt:lpstr>
      <vt:lpstr>GCTA GREML</vt:lpstr>
      <vt:lpstr>Where is GWAS going?</vt:lpstr>
      <vt:lpstr>Where is GWAS going?</vt:lpstr>
      <vt:lpstr>Length of IBD segments reduce when people are less related</vt:lpstr>
      <vt:lpstr>When individuals are related…</vt:lpstr>
      <vt:lpstr>When individuals are unrelated…</vt:lpstr>
      <vt:lpstr>Interpreting SNP heritability</vt:lpstr>
      <vt:lpstr>Interpreting SNP heritability</vt:lpstr>
      <vt:lpstr>Interpreting SNP heritability</vt:lpstr>
      <vt:lpstr>Case control traits</vt:lpstr>
      <vt:lpstr>Case control traits</vt:lpstr>
      <vt:lpstr>Genomic partitioning</vt:lpstr>
      <vt:lpstr>Genome partitioning: polygenic model</vt:lpstr>
      <vt:lpstr>Genetic correlations – bivariate analysis</vt:lpstr>
      <vt:lpstr>Interpretation</vt:lpstr>
      <vt:lpstr>Linear mixed models for GWAS</vt:lpstr>
      <vt:lpstr>PowerPoint Presentation</vt:lpstr>
      <vt:lpstr>References</vt:lpstr>
    </vt:vector>
  </TitlesOfParts>
  <Company>UQDI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Whole genomes</dc:title>
  <dc:creator>Gib Hemani</dc:creator>
  <cp:lastModifiedBy>Gib Hemani</cp:lastModifiedBy>
  <cp:revision>95</cp:revision>
  <dcterms:created xsi:type="dcterms:W3CDTF">2015-03-25T14:49:07Z</dcterms:created>
  <dcterms:modified xsi:type="dcterms:W3CDTF">2016-03-23T20:51:58Z</dcterms:modified>
</cp:coreProperties>
</file>